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32" r:id="rId3"/>
    <p:sldMasterId id="2147483744" r:id="rId4"/>
    <p:sldMasterId id="2147483756" r:id="rId5"/>
  </p:sldMasterIdLst>
  <p:notesMasterIdLst>
    <p:notesMasterId r:id="rId15"/>
  </p:notesMasterIdLst>
  <p:sldIdLst>
    <p:sldId id="256" r:id="rId6"/>
    <p:sldId id="274" r:id="rId7"/>
    <p:sldId id="269" r:id="rId8"/>
    <p:sldId id="281" r:id="rId9"/>
    <p:sldId id="280" r:id="rId10"/>
    <p:sldId id="272" r:id="rId11"/>
    <p:sldId id="282" r:id="rId12"/>
    <p:sldId id="279"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600CAE-CF6C-49DA-AA0E-4E5CCBD45739}" type="datetimeFigureOut">
              <a:rPr lang="en-US" smtClean="0"/>
              <a:t>3/29/2016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F3DD29-EA40-41B1-AD38-D0F637578D7C}" type="slidenum">
              <a:rPr lang="en-US" smtClean="0"/>
              <a:t>‹#›</a:t>
            </a:fld>
            <a:endParaRPr lang="en-US" dirty="0"/>
          </a:p>
        </p:txBody>
      </p:sp>
    </p:spTree>
    <p:extLst>
      <p:ext uri="{BB962C8B-B14F-4D97-AF65-F5344CB8AC3E}">
        <p14:creationId xmlns:p14="http://schemas.microsoft.com/office/powerpoint/2010/main" val="229384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1DB44D-5188-4EAC-8D0B-B34475B7F59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5889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1DB44D-5188-4EAC-8D0B-B34475B7F59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19821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1DB44D-5188-4EAC-8D0B-B34475B7F59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43364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1DB44D-5188-4EAC-8D0B-B34475B7F59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56572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1DB44D-5188-4EAC-8D0B-B34475B7F59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373866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1DB44D-5188-4EAC-8D0B-B34475B7F59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309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1DB44D-5188-4EAC-8D0B-B34475B7F59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44972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148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3280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2108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8197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1668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3254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1689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740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5009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8008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3100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0049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7959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7566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6577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9824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0491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007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5585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7739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4323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4063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1410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2958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1345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6710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12116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0503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86469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3003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0611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7559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5806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2177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73388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31819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45968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668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0514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67043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13272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06760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4327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303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47054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152681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552221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3/29/2016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458215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6.xml"/><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6" y="5321188"/>
            <a:ext cx="4109404" cy="838200"/>
          </a:xfrm>
        </p:spPr>
        <p:txBody>
          <a:bodyPr>
            <a:normAutofit/>
          </a:bodyPr>
          <a:lstStyle/>
          <a:p>
            <a:pPr algn="l"/>
            <a:r>
              <a:rPr lang="ka-GE" sz="1200" dirty="0" smtClean="0">
                <a:solidFill>
                  <a:schemeClr val="bg1"/>
                </a:solidFill>
                <a:latin typeface="DejaVu Sans" pitchFamily="34" charset="0"/>
                <a:ea typeface="DejaVu Sans" pitchFamily="34" charset="0"/>
              </a:rPr>
              <a:t>სტრატეგიული განვითარების დეპარტამენტი</a:t>
            </a:r>
          </a:p>
          <a:p>
            <a:pPr algn="l"/>
            <a:r>
              <a:rPr lang="ka-GE" sz="1200" dirty="0" smtClean="0">
                <a:solidFill>
                  <a:schemeClr val="bg1"/>
                </a:solidFill>
                <a:latin typeface="DejaVu Sans" pitchFamily="34" charset="0"/>
                <a:ea typeface="DejaVu Sans" pitchFamily="34" charset="0"/>
              </a:rPr>
              <a:t>დაგეგმვისა და კონტროლის სამსახური</a:t>
            </a:r>
            <a:endParaRPr lang="en-US" sz="1200" dirty="0" smtClean="0">
              <a:solidFill>
                <a:schemeClr val="bg1"/>
              </a:solidFill>
              <a:latin typeface="DejaVu Sans" pitchFamily="34" charset="0"/>
              <a:ea typeface="DejaVu Sans" pitchFamily="34" charset="0"/>
            </a:endParaRPr>
          </a:p>
          <a:p>
            <a:pPr algn="l"/>
            <a:r>
              <a:rPr lang="en-US" sz="1200" dirty="0" smtClean="0">
                <a:solidFill>
                  <a:schemeClr val="bg1"/>
                </a:solidFill>
                <a:latin typeface="DejaVu Sans" pitchFamily="34" charset="0"/>
                <a:ea typeface="DejaVu Sans" pitchFamily="34" charset="0"/>
              </a:rPr>
              <a:t>2016 </a:t>
            </a:r>
            <a:r>
              <a:rPr lang="ka-GE" sz="1200" dirty="0" smtClean="0">
                <a:solidFill>
                  <a:schemeClr val="bg1"/>
                </a:solidFill>
                <a:latin typeface="DejaVu Sans" pitchFamily="34" charset="0"/>
                <a:ea typeface="DejaVu Sans" pitchFamily="34" charset="0"/>
              </a:rPr>
              <a:t>წლის იანვარი</a:t>
            </a:r>
            <a:endParaRPr lang="en-US" sz="1200" dirty="0">
              <a:solidFill>
                <a:schemeClr val="bg1"/>
              </a:solidFill>
              <a:latin typeface="DejaVu Sans" pitchFamily="34" charset="0"/>
              <a:ea typeface="DejaVu Sans" pitchFamily="34" charset="0"/>
            </a:endParaRPr>
          </a:p>
        </p:txBody>
      </p:sp>
      <p:sp>
        <p:nvSpPr>
          <p:cNvPr id="2" name="Rectangle 1"/>
          <p:cNvSpPr/>
          <p:nvPr/>
        </p:nvSpPr>
        <p:spPr>
          <a:xfrm>
            <a:off x="457200" y="304800"/>
            <a:ext cx="4495800" cy="707886"/>
          </a:xfrm>
          <a:prstGeom prst="rect">
            <a:avLst/>
          </a:prstGeom>
        </p:spPr>
        <p:txBody>
          <a:bodyPr wrap="square">
            <a:spAutoFit/>
          </a:bodyPr>
          <a:lstStyle/>
          <a:p>
            <a:r>
              <a:rPr lang="ka-GE" sz="2000" b="1" dirty="0" smtClean="0">
                <a:solidFill>
                  <a:prstClr val="white"/>
                </a:solidFill>
                <a:latin typeface="DejaVu Sans" pitchFamily="34" charset="0"/>
                <a:ea typeface="DejaVu Sans" pitchFamily="34" charset="0"/>
              </a:rPr>
              <a:t>სახელმწიფო </a:t>
            </a:r>
            <a:r>
              <a:rPr lang="ka-GE" sz="2000" b="1" dirty="0">
                <a:solidFill>
                  <a:prstClr val="white"/>
                </a:solidFill>
                <a:latin typeface="DejaVu Sans" pitchFamily="34" charset="0"/>
                <a:ea typeface="DejaVu Sans" pitchFamily="34" charset="0"/>
              </a:rPr>
              <a:t>ქ</a:t>
            </a:r>
            <a:r>
              <a:rPr lang="ka-GE" sz="2000" b="1" dirty="0" smtClean="0">
                <a:solidFill>
                  <a:prstClr val="white"/>
                </a:solidFill>
                <a:latin typeface="DejaVu Sans" pitchFamily="34" charset="0"/>
                <a:ea typeface="DejaVu Sans" pitchFamily="34" charset="0"/>
              </a:rPr>
              <a:t>ონების ეროვნული სააგენტო</a:t>
            </a:r>
            <a:endParaRPr lang="en-US" sz="2000" b="1" dirty="0">
              <a:solidFill>
                <a:prstClr val="black"/>
              </a:solidFill>
              <a:latin typeface="DejaVu Sans" pitchFamily="34" charset="0"/>
              <a:ea typeface="DejaVu Sans" pitchFamily="34" charset="0"/>
            </a:endParaRPr>
          </a:p>
        </p:txBody>
      </p:sp>
      <p:pic>
        <p:nvPicPr>
          <p:cNvPr id="4" name="Picture 3"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4715633" cy="152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366" y="1905000"/>
            <a:ext cx="4715633" cy="152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367" y="6413274"/>
            <a:ext cx="4715633" cy="164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 y="6413274"/>
            <a:ext cx="4715633" cy="1648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00200" y="3048000"/>
            <a:ext cx="5638800" cy="830997"/>
          </a:xfrm>
          <a:prstGeom prst="rect">
            <a:avLst/>
          </a:prstGeom>
        </p:spPr>
        <p:txBody>
          <a:bodyPr wrap="square">
            <a:spAutoFit/>
          </a:bodyPr>
          <a:lstStyle/>
          <a:p>
            <a:pPr algn="ctr"/>
            <a:r>
              <a:rPr lang="en-US" sz="2400" b="1" dirty="0" err="1">
                <a:solidFill>
                  <a:schemeClr val="bg1"/>
                </a:solidFill>
              </a:rPr>
              <a:t>ღია</a:t>
            </a:r>
            <a:r>
              <a:rPr lang="en-US" sz="2400" b="1" dirty="0">
                <a:solidFill>
                  <a:schemeClr val="bg1"/>
                </a:solidFill>
              </a:rPr>
              <a:t> </a:t>
            </a:r>
            <a:r>
              <a:rPr lang="en-US" sz="2400" b="1" dirty="0" err="1" smtClean="0">
                <a:solidFill>
                  <a:schemeClr val="bg1"/>
                </a:solidFill>
              </a:rPr>
              <a:t>მმართველობ</a:t>
            </a:r>
            <a:r>
              <a:rPr lang="ka-GE" sz="2400" b="1" dirty="0" smtClean="0">
                <a:solidFill>
                  <a:schemeClr val="bg1"/>
                </a:solidFill>
              </a:rPr>
              <a:t>ის</a:t>
            </a:r>
            <a:r>
              <a:rPr lang="en-US" sz="2400" b="1" dirty="0" smtClean="0">
                <a:solidFill>
                  <a:schemeClr val="bg1"/>
                </a:solidFill>
              </a:rPr>
              <a:t> </a:t>
            </a:r>
            <a:r>
              <a:rPr lang="en-US" sz="2400" b="1" dirty="0">
                <a:solidFill>
                  <a:schemeClr val="bg1"/>
                </a:solidFill>
              </a:rPr>
              <a:t>პარტნიორობა </a:t>
            </a:r>
            <a:endParaRPr lang="en-US" sz="2400" b="1" dirty="0" smtClean="0">
              <a:solidFill>
                <a:schemeClr val="bg1"/>
              </a:solidFill>
            </a:endParaRPr>
          </a:p>
          <a:p>
            <a:pPr algn="ctr"/>
            <a:r>
              <a:rPr lang="en-US" sz="2400" b="1" dirty="0" smtClean="0">
                <a:solidFill>
                  <a:schemeClr val="bg1"/>
                </a:solidFill>
              </a:rPr>
              <a:t>(</a:t>
            </a:r>
            <a:r>
              <a:rPr lang="en-US" sz="2400" b="1" dirty="0">
                <a:solidFill>
                  <a:schemeClr val="bg1"/>
                </a:solidFill>
              </a:rPr>
              <a:t>OGP)</a:t>
            </a:r>
            <a:r>
              <a:rPr lang="ka-GE" sz="2400" b="1" dirty="0">
                <a:solidFill>
                  <a:schemeClr val="bg1"/>
                </a:solidFill>
              </a:rPr>
              <a:t> </a:t>
            </a:r>
            <a:endParaRPr lang="en-US" sz="2400" b="1" dirty="0">
              <a:solidFill>
                <a:schemeClr val="bg1"/>
              </a:solidFill>
            </a:endParaRPr>
          </a:p>
        </p:txBody>
      </p:sp>
      <p:sp>
        <p:nvSpPr>
          <p:cNvPr id="9" name="Rectangle 8"/>
          <p:cNvSpPr/>
          <p:nvPr/>
        </p:nvSpPr>
        <p:spPr>
          <a:xfrm>
            <a:off x="685800" y="3962400"/>
            <a:ext cx="7924800" cy="369332"/>
          </a:xfrm>
          <a:prstGeom prst="rect">
            <a:avLst/>
          </a:prstGeom>
        </p:spPr>
        <p:txBody>
          <a:bodyPr wrap="square">
            <a:spAutoFit/>
          </a:bodyPr>
          <a:lstStyle/>
          <a:p>
            <a:pPr algn="ctr"/>
            <a:r>
              <a:rPr lang="ka-GE" b="1" dirty="0">
                <a:solidFill>
                  <a:schemeClr val="bg1"/>
                </a:solidFill>
                <a:latin typeface="DejaVu Sans" pitchFamily="34" charset="0"/>
                <a:ea typeface="DejaVu Sans" pitchFamily="34" charset="0"/>
              </a:rPr>
              <a:t>2014-2015 წლების სამოქმედო </a:t>
            </a:r>
            <a:r>
              <a:rPr lang="ka-GE" b="1" dirty="0" smtClean="0">
                <a:solidFill>
                  <a:schemeClr val="bg1"/>
                </a:solidFill>
                <a:latin typeface="DejaVu Sans" pitchFamily="34" charset="0"/>
                <a:ea typeface="DejaVu Sans" pitchFamily="34" charset="0"/>
              </a:rPr>
              <a:t>გეგმის</a:t>
            </a:r>
            <a:r>
              <a:rPr lang="en-US" b="1" dirty="0">
                <a:solidFill>
                  <a:schemeClr val="bg1"/>
                </a:solidFill>
                <a:latin typeface="DejaVu Sans" pitchFamily="34" charset="0"/>
                <a:ea typeface="DejaVu Sans" pitchFamily="34" charset="0"/>
              </a:rPr>
              <a:t> </a:t>
            </a:r>
            <a:r>
              <a:rPr lang="ka-GE" b="1" dirty="0" smtClean="0">
                <a:solidFill>
                  <a:schemeClr val="bg1"/>
                </a:solidFill>
                <a:latin typeface="DejaVu Sans" pitchFamily="34" charset="0"/>
                <a:ea typeface="DejaVu Sans" pitchFamily="34" charset="0"/>
              </a:rPr>
              <a:t>შესრულების ანგარიში </a:t>
            </a:r>
            <a:endParaRPr lang="en-US" dirty="0">
              <a:solidFill>
                <a:schemeClr val="bg1"/>
              </a:solidFill>
            </a:endParaRPr>
          </a:p>
        </p:txBody>
      </p:sp>
    </p:spTree>
    <p:extLst>
      <p:ext uri="{BB962C8B-B14F-4D97-AF65-F5344CB8AC3E}">
        <p14:creationId xmlns:p14="http://schemas.microsoft.com/office/powerpoint/2010/main" val="6542744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03650"/>
            <a:ext cx="5715000" cy="1066800"/>
          </a:xfrm>
        </p:spPr>
        <p:txBody>
          <a:bodyPr>
            <a:normAutofit fontScale="90000"/>
          </a:bodyPr>
          <a:lstStyle/>
          <a:p>
            <a:r>
              <a:rPr lang="en-US" sz="2700" b="1" dirty="0" smtClean="0">
                <a:solidFill>
                  <a:schemeClr val="bg1"/>
                </a:solidFill>
                <a:latin typeface="DejaVu Sans" pitchFamily="34" charset="0"/>
                <a:ea typeface="DejaVu Sans" pitchFamily="34" charset="0"/>
              </a:rPr>
              <a:t/>
            </a:r>
            <a:br>
              <a:rPr lang="en-US" sz="2700" b="1" dirty="0" smtClean="0">
                <a:solidFill>
                  <a:schemeClr val="bg1"/>
                </a:solidFill>
                <a:latin typeface="DejaVu Sans" pitchFamily="34" charset="0"/>
                <a:ea typeface="DejaVu Sans" pitchFamily="34" charset="0"/>
              </a:rPr>
            </a:br>
            <a:r>
              <a:rPr lang="en-US" sz="2700" b="1" dirty="0">
                <a:solidFill>
                  <a:schemeClr val="bg1"/>
                </a:solidFill>
                <a:latin typeface="DejaVu Sans" pitchFamily="34" charset="0"/>
                <a:ea typeface="DejaVu Sans" pitchFamily="34" charset="0"/>
              </a:rPr>
              <a:t>„ღია </a:t>
            </a:r>
            <a:r>
              <a:rPr lang="en-US" sz="2700" b="1" dirty="0" err="1">
                <a:solidFill>
                  <a:schemeClr val="bg1"/>
                </a:solidFill>
                <a:latin typeface="DejaVu Sans" pitchFamily="34" charset="0"/>
                <a:ea typeface="DejaVu Sans" pitchFamily="34" charset="0"/>
              </a:rPr>
              <a:t>მმართველობის</a:t>
            </a:r>
            <a:r>
              <a:rPr lang="en-US" sz="2700" b="1" dirty="0">
                <a:solidFill>
                  <a:schemeClr val="bg1"/>
                </a:solidFill>
                <a:latin typeface="DejaVu Sans" pitchFamily="34" charset="0"/>
                <a:ea typeface="DejaVu Sans" pitchFamily="34" charset="0"/>
              </a:rPr>
              <a:t> </a:t>
            </a:r>
            <a:r>
              <a:rPr lang="en-US" sz="2700" b="1" dirty="0" err="1">
                <a:solidFill>
                  <a:schemeClr val="bg1"/>
                </a:solidFill>
                <a:latin typeface="DejaVu Sans" pitchFamily="34" charset="0"/>
                <a:ea typeface="DejaVu Sans" pitchFamily="34" charset="0"/>
              </a:rPr>
              <a:t>პარტნიორობის</a:t>
            </a:r>
            <a:r>
              <a:rPr lang="en-US" sz="2700" b="1" dirty="0">
                <a:solidFill>
                  <a:schemeClr val="bg1"/>
                </a:solidFill>
                <a:latin typeface="DejaVu Sans" pitchFamily="34" charset="0"/>
                <a:ea typeface="DejaVu Sans" pitchFamily="34" charset="0"/>
              </a:rPr>
              <a:t>“ </a:t>
            </a:r>
            <a:r>
              <a:rPr lang="ka-GE" sz="2700" b="1" dirty="0">
                <a:solidFill>
                  <a:schemeClr val="bg1"/>
                </a:solidFill>
                <a:latin typeface="DejaVu Sans" pitchFamily="34" charset="0"/>
                <a:ea typeface="DejaVu Sans" pitchFamily="34" charset="0"/>
              </a:rPr>
              <a:t>პროექტის შესახებ</a:t>
            </a:r>
            <a:r>
              <a:rPr lang="en-US" sz="2700" b="1" dirty="0">
                <a:solidFill>
                  <a:schemeClr val="bg1"/>
                </a:solidFill>
                <a:latin typeface="DejaVu Sans" pitchFamily="34" charset="0"/>
                <a:ea typeface="DejaVu Sans" pitchFamily="34" charset="0"/>
              </a:rPr>
              <a:t/>
            </a:r>
            <a:br>
              <a:rPr lang="en-US" sz="2700" b="1" dirty="0">
                <a:solidFill>
                  <a:schemeClr val="bg1"/>
                </a:solidFill>
                <a:latin typeface="DejaVu Sans" pitchFamily="34" charset="0"/>
                <a:ea typeface="DejaVu Sans" pitchFamily="34" charset="0"/>
              </a:rPr>
            </a:br>
            <a:r>
              <a:rPr lang="en-US" sz="3200" dirty="0" smtClean="0"/>
              <a:t/>
            </a:r>
            <a:br>
              <a:rPr lang="en-US" sz="3200" dirty="0" smtClean="0"/>
            </a:br>
            <a:endParaRPr lang="en-US" sz="3200" dirty="0"/>
          </a:p>
        </p:txBody>
      </p:sp>
      <p:pic>
        <p:nvPicPr>
          <p:cNvPr id="10" name="Picture 2" descr="C:\Users\mmikaberidze\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73424"/>
            <a:ext cx="1863627" cy="180341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mmikaberidze\Desktop\1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270450"/>
            <a:ext cx="4419600" cy="2029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mikaberidze\Desktop\1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270450"/>
            <a:ext cx="4715633" cy="202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mikaberidze\Desktop\1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9150" y="6629400"/>
            <a:ext cx="4514849" cy="2285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mikaberidze\Desktop\1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629400"/>
            <a:ext cx="4629150" cy="228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16634" y="1676400"/>
            <a:ext cx="7086600" cy="1600438"/>
          </a:xfrm>
          <a:prstGeom prst="rect">
            <a:avLst/>
          </a:prstGeom>
        </p:spPr>
        <p:txBody>
          <a:bodyPr wrap="square">
            <a:spAutoFit/>
          </a:bodyPr>
          <a:lstStyle/>
          <a:p>
            <a:pPr algn="ctr"/>
            <a:r>
              <a:rPr lang="en-US" sz="1400" b="1" dirty="0" err="1">
                <a:solidFill>
                  <a:schemeClr val="tx1">
                    <a:lumMod val="50000"/>
                    <a:lumOff val="50000"/>
                  </a:schemeClr>
                </a:solidFill>
              </a:rPr>
              <a:t>ღია</a:t>
            </a:r>
            <a:r>
              <a:rPr lang="en-US" sz="1400" b="1" dirty="0">
                <a:solidFill>
                  <a:schemeClr val="tx1">
                    <a:lumMod val="50000"/>
                    <a:lumOff val="50000"/>
                  </a:schemeClr>
                </a:solidFill>
              </a:rPr>
              <a:t> </a:t>
            </a:r>
            <a:r>
              <a:rPr lang="en-US" sz="1400" b="1" dirty="0" err="1" smtClean="0">
                <a:solidFill>
                  <a:schemeClr val="tx1">
                    <a:lumMod val="50000"/>
                    <a:lumOff val="50000"/>
                  </a:schemeClr>
                </a:solidFill>
              </a:rPr>
              <a:t>მმართველობ</a:t>
            </a:r>
            <a:r>
              <a:rPr lang="ka-GE" sz="1400" b="1" dirty="0" smtClean="0">
                <a:solidFill>
                  <a:schemeClr val="tx1">
                    <a:lumMod val="50000"/>
                    <a:lumOff val="50000"/>
                  </a:schemeClr>
                </a:solidFill>
              </a:rPr>
              <a:t>ის</a:t>
            </a:r>
            <a:r>
              <a:rPr lang="en-US" sz="1400" b="1" dirty="0" smtClean="0">
                <a:solidFill>
                  <a:schemeClr val="tx1">
                    <a:lumMod val="50000"/>
                    <a:lumOff val="50000"/>
                  </a:schemeClr>
                </a:solidFill>
              </a:rPr>
              <a:t> </a:t>
            </a:r>
            <a:r>
              <a:rPr lang="en-US" sz="1400" b="1" dirty="0">
                <a:solidFill>
                  <a:schemeClr val="tx1">
                    <a:lumMod val="50000"/>
                    <a:lumOff val="50000"/>
                  </a:schemeClr>
                </a:solidFill>
              </a:rPr>
              <a:t>პარტნიორობა (OGP)</a:t>
            </a:r>
            <a:r>
              <a:rPr lang="ka-GE" sz="1400" b="1" dirty="0">
                <a:solidFill>
                  <a:schemeClr val="tx1">
                    <a:lumMod val="50000"/>
                    <a:lumOff val="50000"/>
                  </a:schemeClr>
                </a:solidFill>
              </a:rPr>
              <a:t> </a:t>
            </a:r>
            <a:endParaRPr lang="en-US" sz="1400" b="1" dirty="0" smtClean="0">
              <a:solidFill>
                <a:schemeClr val="tx1">
                  <a:lumMod val="50000"/>
                  <a:lumOff val="50000"/>
                </a:schemeClr>
              </a:solidFill>
            </a:endParaRPr>
          </a:p>
          <a:p>
            <a:pPr algn="just"/>
            <a:endParaRPr lang="en-US" sz="1400" b="1" dirty="0" smtClean="0">
              <a:solidFill>
                <a:schemeClr val="tx1">
                  <a:lumMod val="50000"/>
                  <a:lumOff val="50000"/>
                </a:schemeClr>
              </a:solidFill>
            </a:endParaRPr>
          </a:p>
          <a:p>
            <a:pPr algn="just"/>
            <a:r>
              <a:rPr lang="en-US" sz="1400" dirty="0" smtClean="0">
                <a:solidFill>
                  <a:schemeClr val="tx1">
                    <a:lumMod val="50000"/>
                    <a:lumOff val="50000"/>
                  </a:schemeClr>
                </a:solidFill>
                <a:latin typeface="DejaVu Sans" pitchFamily="34" charset="0"/>
                <a:ea typeface="DejaVu Sans" pitchFamily="34" charset="0"/>
              </a:rPr>
              <a:t>გაეროს </a:t>
            </a:r>
            <a:r>
              <a:rPr lang="en-US" sz="1400" dirty="0">
                <a:solidFill>
                  <a:schemeClr val="tx1">
                    <a:lumMod val="50000"/>
                    <a:lumOff val="50000"/>
                  </a:schemeClr>
                </a:solidFill>
                <a:latin typeface="DejaVu Sans" pitchFamily="34" charset="0"/>
                <a:ea typeface="DejaVu Sans" pitchFamily="34" charset="0"/>
              </a:rPr>
              <a:t>განვითარების პროგრამ</a:t>
            </a:r>
            <a:r>
              <a:rPr lang="ka-GE" sz="1400" dirty="0">
                <a:solidFill>
                  <a:schemeClr val="tx1">
                    <a:lumMod val="50000"/>
                    <a:lumOff val="50000"/>
                  </a:schemeClr>
                </a:solidFill>
                <a:latin typeface="DejaVu Sans" pitchFamily="34" charset="0"/>
                <a:ea typeface="DejaVu Sans" pitchFamily="34" charset="0"/>
              </a:rPr>
              <a:t>ის </a:t>
            </a:r>
            <a:r>
              <a:rPr lang="en-US" sz="1400" dirty="0">
                <a:solidFill>
                  <a:schemeClr val="tx1">
                    <a:lumMod val="50000"/>
                    <a:lumOff val="50000"/>
                  </a:schemeClr>
                </a:solidFill>
                <a:latin typeface="DejaVu Sans" pitchFamily="34" charset="0"/>
                <a:ea typeface="DejaVu Sans" pitchFamily="34" charset="0"/>
              </a:rPr>
              <a:t>(UNDP) </a:t>
            </a:r>
            <a:r>
              <a:rPr lang="ka-GE" sz="1400" dirty="0">
                <a:solidFill>
                  <a:schemeClr val="tx1">
                    <a:lumMod val="50000"/>
                    <a:lumOff val="50000"/>
                  </a:schemeClr>
                </a:solidFill>
                <a:latin typeface="DejaVu Sans" pitchFamily="34" charset="0"/>
                <a:ea typeface="DejaVu Sans" pitchFamily="34" charset="0"/>
              </a:rPr>
              <a:t>მიერ </a:t>
            </a:r>
            <a:r>
              <a:rPr lang="ka-GE" sz="1400" dirty="0" smtClean="0">
                <a:solidFill>
                  <a:schemeClr val="tx1">
                    <a:lumMod val="50000"/>
                    <a:lumOff val="50000"/>
                  </a:schemeClr>
                </a:solidFill>
                <a:latin typeface="DejaVu Sans" pitchFamily="34" charset="0"/>
                <a:ea typeface="DejaVu Sans" pitchFamily="34" charset="0"/>
              </a:rPr>
              <a:t>დაფინანსებულ</a:t>
            </a:r>
            <a:r>
              <a:rPr lang="ka-GE" sz="1400" dirty="0">
                <a:solidFill>
                  <a:schemeClr val="tx1">
                    <a:lumMod val="50000"/>
                    <a:lumOff val="50000"/>
                  </a:schemeClr>
                </a:solidFill>
                <a:latin typeface="DejaVu Sans" pitchFamily="34" charset="0"/>
                <a:ea typeface="DejaVu Sans" pitchFamily="34" charset="0"/>
              </a:rPr>
              <a:t>ი</a:t>
            </a:r>
            <a:r>
              <a:rPr lang="ka-GE" sz="1400" dirty="0" smtClean="0">
                <a:solidFill>
                  <a:schemeClr val="tx1">
                    <a:lumMod val="50000"/>
                    <a:lumOff val="50000"/>
                  </a:schemeClr>
                </a:solidFill>
                <a:latin typeface="DejaVu Sans" pitchFamily="34" charset="0"/>
                <a:ea typeface="DejaVu Sans" pitchFamily="34" charset="0"/>
              </a:rPr>
              <a:t> </a:t>
            </a:r>
            <a:r>
              <a:rPr lang="ka-GE" sz="1400" dirty="0">
                <a:solidFill>
                  <a:schemeClr val="tx1">
                    <a:lumMod val="50000"/>
                    <a:lumOff val="50000"/>
                  </a:schemeClr>
                </a:solidFill>
                <a:latin typeface="DejaVu Sans" pitchFamily="34" charset="0"/>
                <a:ea typeface="DejaVu Sans" pitchFamily="34" charset="0"/>
              </a:rPr>
              <a:t>პროექტი, რომლის მიზანია უზრუნველყოს</a:t>
            </a:r>
            <a:r>
              <a:rPr lang="ka-GE" sz="1400" b="1" dirty="0">
                <a:solidFill>
                  <a:schemeClr val="tx1">
                    <a:lumMod val="50000"/>
                    <a:lumOff val="50000"/>
                  </a:schemeClr>
                </a:solidFill>
                <a:latin typeface="DejaVu Sans" pitchFamily="34" charset="0"/>
                <a:ea typeface="DejaVu Sans" pitchFamily="34" charset="0"/>
              </a:rPr>
              <a:t> </a:t>
            </a:r>
            <a:r>
              <a:rPr lang="en-US" sz="1400" dirty="0">
                <a:solidFill>
                  <a:schemeClr val="tx1">
                    <a:lumMod val="50000"/>
                    <a:lumOff val="50000"/>
                  </a:schemeClr>
                </a:solidFill>
                <a:latin typeface="DejaVu Sans" pitchFamily="34" charset="0"/>
                <a:ea typeface="DejaVu Sans" pitchFamily="34" charset="0"/>
              </a:rPr>
              <a:t>მთავრობ</a:t>
            </a:r>
            <a:r>
              <a:rPr lang="ka-GE" sz="1400" dirty="0">
                <a:solidFill>
                  <a:schemeClr val="tx1">
                    <a:lumMod val="50000"/>
                    <a:lumOff val="50000"/>
                  </a:schemeClr>
                </a:solidFill>
                <a:latin typeface="DejaVu Sans" pitchFamily="34" charset="0"/>
                <a:ea typeface="DejaVu Sans" pitchFamily="34" charset="0"/>
              </a:rPr>
              <a:t>ის მიერ </a:t>
            </a:r>
            <a:r>
              <a:rPr lang="en-US" sz="1400" dirty="0">
                <a:solidFill>
                  <a:schemeClr val="tx1">
                    <a:lumMod val="50000"/>
                    <a:lumOff val="50000"/>
                  </a:schemeClr>
                </a:solidFill>
                <a:latin typeface="DejaVu Sans" pitchFamily="34" charset="0"/>
                <a:ea typeface="DejaVu Sans" pitchFamily="34" charset="0"/>
              </a:rPr>
              <a:t>კონკრეტული ვალდებულებების შესრულებ</a:t>
            </a:r>
            <a:r>
              <a:rPr lang="ka-GE" sz="1400" dirty="0">
                <a:solidFill>
                  <a:schemeClr val="tx1">
                    <a:lumMod val="50000"/>
                    <a:lumOff val="50000"/>
                  </a:schemeClr>
                </a:solidFill>
                <a:latin typeface="DejaVu Sans" pitchFamily="34" charset="0"/>
                <a:ea typeface="DejaVu Sans" pitchFamily="34" charset="0"/>
              </a:rPr>
              <a:t>ის უზრუნველყოფა </a:t>
            </a:r>
            <a:r>
              <a:rPr lang="en-US" sz="1400" dirty="0">
                <a:solidFill>
                  <a:schemeClr val="tx1">
                    <a:lumMod val="50000"/>
                    <a:lumOff val="50000"/>
                  </a:schemeClr>
                </a:solidFill>
                <a:latin typeface="DejaVu Sans" pitchFamily="34" charset="0"/>
                <a:ea typeface="DejaVu Sans" pitchFamily="34" charset="0"/>
              </a:rPr>
              <a:t>სახელმწიფო ინსტიტუტების გამჭვირვალობის</a:t>
            </a:r>
            <a:r>
              <a:rPr lang="ka-GE" sz="1400" dirty="0">
                <a:solidFill>
                  <a:schemeClr val="tx1">
                    <a:lumMod val="50000"/>
                    <a:lumOff val="50000"/>
                  </a:schemeClr>
                </a:solidFill>
                <a:latin typeface="DejaVu Sans" pitchFamily="34" charset="0"/>
                <a:ea typeface="DejaVu Sans" pitchFamily="34" charset="0"/>
              </a:rPr>
              <a:t>ა </a:t>
            </a:r>
            <a:r>
              <a:rPr lang="en-US" sz="1400" dirty="0">
                <a:solidFill>
                  <a:schemeClr val="tx1">
                    <a:lumMod val="50000"/>
                    <a:lumOff val="50000"/>
                  </a:schemeClr>
                </a:solidFill>
                <a:latin typeface="DejaVu Sans" pitchFamily="34" charset="0"/>
                <a:ea typeface="DejaVu Sans" pitchFamily="34" charset="0"/>
              </a:rPr>
              <a:t>და ანგარიშვალდებულების გაზრდ</a:t>
            </a:r>
            <a:r>
              <a:rPr lang="ka-GE" sz="1400" dirty="0">
                <a:solidFill>
                  <a:schemeClr val="tx1">
                    <a:lumMod val="50000"/>
                    <a:lumOff val="50000"/>
                  </a:schemeClr>
                </a:solidFill>
                <a:latin typeface="DejaVu Sans" pitchFamily="34" charset="0"/>
                <a:ea typeface="DejaVu Sans" pitchFamily="34" charset="0"/>
              </a:rPr>
              <a:t>ის, </a:t>
            </a:r>
            <a:r>
              <a:rPr lang="en-US" sz="1400" dirty="0">
                <a:solidFill>
                  <a:schemeClr val="tx1">
                    <a:lumMod val="50000"/>
                    <a:lumOff val="50000"/>
                  </a:schemeClr>
                </a:solidFill>
                <a:latin typeface="DejaVu Sans" pitchFamily="34" charset="0"/>
                <a:ea typeface="DejaVu Sans" pitchFamily="34" charset="0"/>
              </a:rPr>
              <a:t>მოქალაქეების გაძლიერების</a:t>
            </a:r>
            <a:r>
              <a:rPr lang="ka-GE" sz="1400" dirty="0">
                <a:solidFill>
                  <a:schemeClr val="tx1">
                    <a:lumMod val="50000"/>
                    <a:lumOff val="50000"/>
                  </a:schemeClr>
                </a:solidFill>
                <a:latin typeface="DejaVu Sans" pitchFamily="34" charset="0"/>
                <a:ea typeface="DejaVu Sans" pitchFamily="34" charset="0"/>
              </a:rPr>
              <a:t>ა და </a:t>
            </a:r>
            <a:r>
              <a:rPr lang="en-US" sz="1400" dirty="0">
                <a:solidFill>
                  <a:schemeClr val="tx1">
                    <a:lumMod val="50000"/>
                    <a:lumOff val="50000"/>
                  </a:schemeClr>
                </a:solidFill>
                <a:latin typeface="DejaVu Sans" pitchFamily="34" charset="0"/>
                <a:ea typeface="DejaVu Sans" pitchFamily="34" charset="0"/>
              </a:rPr>
              <a:t>კორუფციასთან ბრძოლის </a:t>
            </a:r>
            <a:r>
              <a:rPr lang="ka-GE" sz="1400" dirty="0">
                <a:solidFill>
                  <a:schemeClr val="tx1">
                    <a:lumMod val="50000"/>
                    <a:lumOff val="50000"/>
                  </a:schemeClr>
                </a:solidFill>
                <a:latin typeface="DejaVu Sans" pitchFamily="34" charset="0"/>
                <a:ea typeface="DejaVu Sans" pitchFamily="34" charset="0"/>
              </a:rPr>
              <a:t>მიმართულებით</a:t>
            </a:r>
            <a:r>
              <a:rPr lang="en-US" sz="1400" dirty="0">
                <a:solidFill>
                  <a:schemeClr val="tx1">
                    <a:lumMod val="50000"/>
                    <a:lumOff val="50000"/>
                  </a:schemeClr>
                </a:solidFill>
                <a:latin typeface="DejaVu Sans" pitchFamily="34" charset="0"/>
                <a:ea typeface="DejaVu Sans" pitchFamily="34" charset="0"/>
              </a:rPr>
              <a:t>. </a:t>
            </a:r>
          </a:p>
        </p:txBody>
      </p:sp>
      <p:sp>
        <p:nvSpPr>
          <p:cNvPr id="6" name="Rectangle 5"/>
          <p:cNvSpPr/>
          <p:nvPr/>
        </p:nvSpPr>
        <p:spPr>
          <a:xfrm>
            <a:off x="0" y="3759301"/>
            <a:ext cx="8915400" cy="338554"/>
          </a:xfrm>
          <a:prstGeom prst="rect">
            <a:avLst/>
          </a:prstGeom>
        </p:spPr>
        <p:txBody>
          <a:bodyPr wrap="square">
            <a:spAutoFit/>
          </a:bodyPr>
          <a:lstStyle/>
          <a:p>
            <a:pPr algn="ctr"/>
            <a:r>
              <a:rPr lang="ka-GE" sz="1600" b="1" dirty="0">
                <a:solidFill>
                  <a:schemeClr val="tx1">
                    <a:lumMod val="75000"/>
                    <a:lumOff val="25000"/>
                  </a:schemeClr>
                </a:solidFill>
                <a:latin typeface="DejaVu Sans" pitchFamily="34" charset="0"/>
                <a:ea typeface="DejaVu Sans" pitchFamily="34" charset="0"/>
              </a:rPr>
              <a:t>პროექტის ფარგლებში შემუშავებული 2014-2015 წლების სამოქმედო გეგმის მიზნები:</a:t>
            </a:r>
          </a:p>
        </p:txBody>
      </p:sp>
      <p:sp>
        <p:nvSpPr>
          <p:cNvPr id="13" name="Rectangle 12"/>
          <p:cNvSpPr/>
          <p:nvPr/>
        </p:nvSpPr>
        <p:spPr>
          <a:xfrm>
            <a:off x="357567" y="4340703"/>
            <a:ext cx="4000500" cy="3810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itchFamily="2" charset="2"/>
              <a:buChar char="Ø"/>
            </a:pPr>
            <a:r>
              <a:rPr lang="ka-GE" sz="1400" b="1" dirty="0">
                <a:solidFill>
                  <a:schemeClr val="tx1">
                    <a:lumMod val="75000"/>
                    <a:lumOff val="25000"/>
                  </a:schemeClr>
                </a:solidFill>
                <a:latin typeface="DejaVu Sans" pitchFamily="34" charset="0"/>
                <a:ea typeface="DejaVu Sans" pitchFamily="34" charset="0"/>
              </a:rPr>
              <a:t>საჯარო მომსახურების გაუმჯობესება</a:t>
            </a:r>
            <a:endParaRPr lang="en-US" sz="1400" b="1" dirty="0">
              <a:solidFill>
                <a:schemeClr val="tx1">
                  <a:lumMod val="75000"/>
                  <a:lumOff val="25000"/>
                </a:schemeClr>
              </a:solidFill>
              <a:latin typeface="DejaVu Sans" pitchFamily="34" charset="0"/>
              <a:ea typeface="DejaVu Sans" pitchFamily="34" charset="0"/>
            </a:endParaRPr>
          </a:p>
        </p:txBody>
      </p:sp>
      <p:sp>
        <p:nvSpPr>
          <p:cNvPr id="14" name="Rectangle 13"/>
          <p:cNvSpPr/>
          <p:nvPr/>
        </p:nvSpPr>
        <p:spPr>
          <a:xfrm>
            <a:off x="357567" y="4800600"/>
            <a:ext cx="4000500" cy="380999"/>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Wingdings" pitchFamily="2" charset="2"/>
              <a:buChar char="Ø"/>
            </a:pPr>
            <a:r>
              <a:rPr lang="ka-GE" sz="1400" b="1" dirty="0" smtClean="0">
                <a:solidFill>
                  <a:schemeClr val="tx1">
                    <a:lumMod val="75000"/>
                    <a:lumOff val="25000"/>
                  </a:schemeClr>
                </a:solidFill>
                <a:latin typeface="DejaVu Sans" pitchFamily="34" charset="0"/>
                <a:ea typeface="DejaVu Sans" pitchFamily="34" charset="0"/>
              </a:rPr>
              <a:t>საზოგადოებრივი ჩართულობის გაზრდა</a:t>
            </a:r>
            <a:endParaRPr lang="en-US" sz="1400" b="1" dirty="0">
              <a:solidFill>
                <a:schemeClr val="tx1">
                  <a:lumMod val="75000"/>
                  <a:lumOff val="25000"/>
                </a:schemeClr>
              </a:solidFill>
              <a:latin typeface="DejaVu Sans" pitchFamily="34" charset="0"/>
              <a:ea typeface="DejaVu Sans" pitchFamily="34" charset="0"/>
            </a:endParaRPr>
          </a:p>
        </p:txBody>
      </p:sp>
      <p:sp>
        <p:nvSpPr>
          <p:cNvPr id="15" name="Rectangle 14"/>
          <p:cNvSpPr/>
          <p:nvPr/>
        </p:nvSpPr>
        <p:spPr>
          <a:xfrm>
            <a:off x="4510173" y="4340703"/>
            <a:ext cx="4140972" cy="39595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Wingdings" pitchFamily="2" charset="2"/>
              <a:buChar char="Ø"/>
            </a:pPr>
            <a:r>
              <a:rPr lang="ka-GE" sz="1400" b="1" dirty="0">
                <a:solidFill>
                  <a:schemeClr val="tx1">
                    <a:lumMod val="75000"/>
                    <a:lumOff val="25000"/>
                  </a:schemeClr>
                </a:solidFill>
                <a:latin typeface="DejaVu Sans" pitchFamily="34" charset="0"/>
                <a:ea typeface="DejaVu Sans" pitchFamily="34" charset="0"/>
              </a:rPr>
              <a:t>საჯარო რესურსების უკეთესი მართვა</a:t>
            </a:r>
            <a:endParaRPr lang="en-US" sz="1400" b="1" dirty="0">
              <a:solidFill>
                <a:schemeClr val="tx1">
                  <a:lumMod val="75000"/>
                  <a:lumOff val="25000"/>
                </a:schemeClr>
              </a:solidFill>
              <a:latin typeface="DejaVu Sans" pitchFamily="34" charset="0"/>
              <a:ea typeface="DejaVu Sans" pitchFamily="34" charset="0"/>
            </a:endParaRPr>
          </a:p>
        </p:txBody>
      </p:sp>
      <p:sp>
        <p:nvSpPr>
          <p:cNvPr id="16" name="Rectangle 15"/>
          <p:cNvSpPr/>
          <p:nvPr/>
        </p:nvSpPr>
        <p:spPr>
          <a:xfrm>
            <a:off x="4510173" y="4800600"/>
            <a:ext cx="4152188" cy="41233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Wingdings" pitchFamily="2" charset="2"/>
              <a:buChar char="Ø"/>
            </a:pPr>
            <a:r>
              <a:rPr lang="ka-GE" sz="1400" b="1" dirty="0">
                <a:solidFill>
                  <a:schemeClr val="tx1">
                    <a:lumMod val="75000"/>
                    <a:lumOff val="25000"/>
                  </a:schemeClr>
                </a:solidFill>
                <a:latin typeface="DejaVu Sans" pitchFamily="34" charset="0"/>
                <a:ea typeface="DejaVu Sans" pitchFamily="34" charset="0"/>
              </a:rPr>
              <a:t>უსაფრთხო გარემოს შექმნა</a:t>
            </a:r>
            <a:endParaRPr lang="en-US" sz="1400" b="1" dirty="0">
              <a:solidFill>
                <a:schemeClr val="tx1">
                  <a:lumMod val="75000"/>
                  <a:lumOff val="25000"/>
                </a:schemeClr>
              </a:solidFill>
              <a:latin typeface="DejaVu Sans" pitchFamily="34" charset="0"/>
              <a:ea typeface="DejaVu Sans" pitchFamily="34" charset="0"/>
            </a:endParaRPr>
          </a:p>
        </p:txBody>
      </p:sp>
      <p:sp>
        <p:nvSpPr>
          <p:cNvPr id="7" name="Rectangle 6"/>
          <p:cNvSpPr/>
          <p:nvPr/>
        </p:nvSpPr>
        <p:spPr>
          <a:xfrm>
            <a:off x="331183" y="5550187"/>
            <a:ext cx="8253033" cy="584775"/>
          </a:xfrm>
          <a:prstGeom prst="rect">
            <a:avLst/>
          </a:prstGeom>
        </p:spPr>
        <p:txBody>
          <a:bodyPr wrap="square">
            <a:spAutoFit/>
          </a:bodyPr>
          <a:lstStyle/>
          <a:p>
            <a:pPr algn="just"/>
            <a:r>
              <a:rPr lang="ka-GE" sz="1600" b="1" dirty="0">
                <a:solidFill>
                  <a:schemeClr val="tx1">
                    <a:lumMod val="50000"/>
                    <a:lumOff val="50000"/>
                  </a:schemeClr>
                </a:solidFill>
                <a:latin typeface="DejaVu Sans" pitchFamily="34" charset="0"/>
                <a:ea typeface="DejaVu Sans" pitchFamily="34" charset="0"/>
              </a:rPr>
              <a:t>მიზნების მიღწევას </a:t>
            </a:r>
            <a:r>
              <a:rPr lang="ka-GE" sz="1600" b="1" dirty="0" smtClean="0">
                <a:solidFill>
                  <a:schemeClr val="tx1">
                    <a:lumMod val="50000"/>
                    <a:lumOff val="50000"/>
                  </a:schemeClr>
                </a:solidFill>
                <a:latin typeface="DejaVu Sans" pitchFamily="34" charset="0"/>
                <a:ea typeface="DejaVu Sans" pitchFamily="34" charset="0"/>
              </a:rPr>
              <a:t>ემსახურება</a:t>
            </a:r>
            <a:r>
              <a:rPr lang="en-US" sz="1600" b="1" dirty="0" smtClean="0">
                <a:solidFill>
                  <a:schemeClr val="tx1">
                    <a:lumMod val="50000"/>
                    <a:lumOff val="50000"/>
                  </a:schemeClr>
                </a:solidFill>
                <a:latin typeface="DejaVu Sans" pitchFamily="34" charset="0"/>
                <a:ea typeface="DejaVu Sans" pitchFamily="34" charset="0"/>
              </a:rPr>
              <a:t> </a:t>
            </a:r>
            <a:r>
              <a:rPr lang="ka-GE" sz="1600" b="1" dirty="0" smtClean="0">
                <a:solidFill>
                  <a:schemeClr val="tx1">
                    <a:lumMod val="50000"/>
                    <a:lumOff val="50000"/>
                  </a:schemeClr>
                </a:solidFill>
                <a:latin typeface="DejaVu Sans" pitchFamily="34" charset="0"/>
                <a:ea typeface="DejaVu Sans" pitchFamily="34" charset="0"/>
              </a:rPr>
              <a:t>16 </a:t>
            </a:r>
            <a:r>
              <a:rPr lang="ka-GE" sz="1600" b="1" dirty="0">
                <a:solidFill>
                  <a:schemeClr val="tx1">
                    <a:lumMod val="50000"/>
                    <a:lumOff val="50000"/>
                  </a:schemeClr>
                </a:solidFill>
                <a:latin typeface="DejaVu Sans" pitchFamily="34" charset="0"/>
                <a:ea typeface="DejaVu Sans" pitchFamily="34" charset="0"/>
              </a:rPr>
              <a:t>საჯარო უწყების მიერ 27 სხვადასხვა ვალდებულების შესრულება </a:t>
            </a:r>
            <a:endParaRPr lang="en-US" sz="1600" b="1" dirty="0">
              <a:solidFill>
                <a:schemeClr val="tx1">
                  <a:lumMod val="50000"/>
                  <a:lumOff val="50000"/>
                </a:schemeClr>
              </a:solidFill>
              <a:latin typeface="DejaVu Sans" pitchFamily="34" charset="0"/>
              <a:ea typeface="DejaVu Sans" pitchFamily="34" charset="0"/>
            </a:endParaRPr>
          </a:p>
        </p:txBody>
      </p:sp>
    </p:spTree>
    <p:extLst>
      <p:ext uri="{BB962C8B-B14F-4D97-AF65-F5344CB8AC3E}">
        <p14:creationId xmlns:p14="http://schemas.microsoft.com/office/powerpoint/2010/main" val="1877715201"/>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 y="203650"/>
            <a:ext cx="5029200" cy="1066800"/>
          </a:xfrm>
        </p:spPr>
        <p:txBody>
          <a:bodyPr>
            <a:normAutofit fontScale="90000"/>
          </a:bodyPr>
          <a:lstStyle/>
          <a:p>
            <a:r>
              <a:rPr lang="en-US" sz="3200" b="1" dirty="0" smtClean="0"/>
              <a:t/>
            </a:r>
            <a:br>
              <a:rPr lang="en-US" sz="3200" b="1" dirty="0" smtClean="0"/>
            </a:br>
            <a:r>
              <a:rPr lang="ka-GE" sz="2700" b="1" dirty="0">
                <a:solidFill>
                  <a:schemeClr val="bg1"/>
                </a:solidFill>
                <a:latin typeface="DejaVu Sans" pitchFamily="34" charset="0"/>
                <a:ea typeface="DejaVu Sans" pitchFamily="34" charset="0"/>
              </a:rPr>
              <a:t>2014-2015 წლის სამოქმედო </a:t>
            </a:r>
            <a:r>
              <a:rPr lang="ka-GE" sz="2700" b="1" dirty="0" smtClean="0">
                <a:solidFill>
                  <a:schemeClr val="bg1"/>
                </a:solidFill>
                <a:latin typeface="DejaVu Sans" pitchFamily="34" charset="0"/>
                <a:ea typeface="DejaVu Sans" pitchFamily="34" charset="0"/>
              </a:rPr>
              <a:t>გეგმ</a:t>
            </a:r>
            <a:r>
              <a:rPr lang="ka-GE" sz="2700" b="1" dirty="0">
                <a:solidFill>
                  <a:schemeClr val="bg1"/>
                </a:solidFill>
                <a:latin typeface="DejaVu Sans" pitchFamily="34" charset="0"/>
                <a:ea typeface="DejaVu Sans" pitchFamily="34" charset="0"/>
              </a:rPr>
              <a:t>ა</a:t>
            </a:r>
            <a:r>
              <a:rPr lang="en-US" sz="2800" dirty="0"/>
              <a:t/>
            </a:r>
            <a:br>
              <a:rPr lang="en-US" sz="2800" dirty="0"/>
            </a:br>
            <a:r>
              <a:rPr lang="en-US" sz="3200" dirty="0" smtClean="0"/>
              <a:t/>
            </a:r>
            <a:br>
              <a:rPr lang="en-US" sz="3200" dirty="0" smtClean="0"/>
            </a:br>
            <a:endParaRPr lang="en-US" sz="3200" dirty="0"/>
          </a:p>
        </p:txBody>
      </p:sp>
      <p:pic>
        <p:nvPicPr>
          <p:cNvPr id="10" name="Picture 2" descr="C:\Users\mmikaberidze\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473425"/>
            <a:ext cx="1656295" cy="14221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mmikaberidze\Desktop\1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270450"/>
            <a:ext cx="4419600" cy="2029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mikaberidze\Desktop\1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270450"/>
            <a:ext cx="4715633" cy="202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mikaberidze\Desktop\1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9151" y="6324574"/>
            <a:ext cx="4514849" cy="2285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mikaberidze\Desktop\1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6324574"/>
            <a:ext cx="4629150" cy="228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57400" y="1828800"/>
            <a:ext cx="6019800" cy="923330"/>
          </a:xfrm>
          <a:prstGeom prst="rect">
            <a:avLst/>
          </a:prstGeom>
        </p:spPr>
        <p:txBody>
          <a:bodyPr wrap="square">
            <a:spAutoFit/>
          </a:bodyPr>
          <a:lstStyle/>
          <a:p>
            <a:pPr algn="ctr"/>
            <a:r>
              <a:rPr lang="ka-GE" b="1" dirty="0">
                <a:latin typeface="DejaVu Sans" pitchFamily="34" charset="0"/>
                <a:ea typeface="DejaVu Sans" pitchFamily="34" charset="0"/>
              </a:rPr>
              <a:t>სსიპ - სახელმწიფო ქონების ეროვნული სააგენტოს მონაწილეობა ღია მმართველობის პარტნიორობის პროგრამაში</a:t>
            </a:r>
            <a:endParaRPr lang="en-US" dirty="0">
              <a:latin typeface="DejaVu Sans" pitchFamily="34" charset="0"/>
              <a:ea typeface="DejaVu Sans" pitchFamily="34" charset="0"/>
            </a:endParaRPr>
          </a:p>
        </p:txBody>
      </p:sp>
      <p:sp>
        <p:nvSpPr>
          <p:cNvPr id="4" name="Rectangle 3"/>
          <p:cNvSpPr/>
          <p:nvPr/>
        </p:nvSpPr>
        <p:spPr>
          <a:xfrm>
            <a:off x="295358" y="3454658"/>
            <a:ext cx="8391441" cy="1527213"/>
          </a:xfrm>
          <a:prstGeom prst="rect">
            <a:avLst/>
          </a:prstGeom>
        </p:spPr>
        <p:txBody>
          <a:bodyPr wrap="square">
            <a:spAutoFit/>
          </a:bodyPr>
          <a:lstStyle/>
          <a:p>
            <a:pPr algn="just">
              <a:lnSpc>
                <a:spcPct val="150000"/>
              </a:lnSpc>
            </a:pPr>
            <a:r>
              <a:rPr lang="ka-GE" sz="1600" b="1" dirty="0" smtClean="0">
                <a:latin typeface="DejaVu Sans" pitchFamily="34" charset="0"/>
                <a:ea typeface="DejaVu Sans" pitchFamily="34" charset="0"/>
              </a:rPr>
              <a:t>ვალდებულება  - სააგენტოს </a:t>
            </a:r>
            <a:r>
              <a:rPr lang="ka-GE" sz="1600" b="1" dirty="0">
                <a:latin typeface="DejaVu Sans" pitchFamily="34" charset="0"/>
                <a:ea typeface="DejaVu Sans" pitchFamily="34" charset="0"/>
              </a:rPr>
              <a:t>სერვისების დანერგვა </a:t>
            </a:r>
            <a:r>
              <a:rPr lang="ka-GE" sz="1600" b="1" dirty="0" smtClean="0">
                <a:latin typeface="DejaVu Sans" pitchFamily="34" charset="0"/>
                <a:ea typeface="DejaVu Sans" pitchFamily="34" charset="0"/>
              </a:rPr>
              <a:t>სსიპ იუსტიციის სახლში, </a:t>
            </a:r>
            <a:r>
              <a:rPr lang="ka-GE" sz="1600" dirty="0">
                <a:latin typeface="DejaVu Sans" pitchFamily="34" charset="0"/>
                <a:ea typeface="DejaVu Sans" pitchFamily="34" charset="0"/>
              </a:rPr>
              <a:t>რაც ემსახურება </a:t>
            </a:r>
            <a:r>
              <a:rPr lang="ka-GE" sz="1600" b="1" dirty="0">
                <a:latin typeface="DejaVu Sans" pitchFamily="34" charset="0"/>
                <a:ea typeface="DejaVu Sans" pitchFamily="34" charset="0"/>
              </a:rPr>
              <a:t>ღია მმართველობის პარტნიორობის პროგრამაში</a:t>
            </a:r>
            <a:r>
              <a:rPr lang="ka-GE" sz="1600" dirty="0">
                <a:latin typeface="DejaVu Sans" pitchFamily="34" charset="0"/>
                <a:ea typeface="DejaVu Sans" pitchFamily="34" charset="0"/>
              </a:rPr>
              <a:t> </a:t>
            </a:r>
            <a:r>
              <a:rPr lang="ka-GE" sz="1600" b="1" dirty="0">
                <a:latin typeface="DejaVu Sans" pitchFamily="34" charset="0"/>
                <a:ea typeface="DejaVu Sans" pitchFamily="34" charset="0"/>
              </a:rPr>
              <a:t>საჯარო მომსახურების გაუმჯობესების მიზანს.</a:t>
            </a:r>
            <a:endParaRPr lang="en-US" sz="1600" b="1" dirty="0">
              <a:latin typeface="DejaVu Sans" pitchFamily="34" charset="0"/>
              <a:ea typeface="DejaVu Sans" pitchFamily="34" charset="0"/>
            </a:endParaRPr>
          </a:p>
          <a:p>
            <a:pPr algn="just">
              <a:lnSpc>
                <a:spcPct val="150000"/>
              </a:lnSpc>
            </a:pPr>
            <a:endParaRPr lang="ka-GE" sz="1600" b="1" dirty="0" smtClean="0">
              <a:latin typeface="DejaVu Sans" pitchFamily="34" charset="0"/>
              <a:ea typeface="DejaVu Sans" pitchFamily="34" charset="0"/>
            </a:endParaRPr>
          </a:p>
        </p:txBody>
      </p:sp>
      <p:pic>
        <p:nvPicPr>
          <p:cNvPr id="3078" name="Picture 6" descr="C:\Users\mmikaberidze\Desktop\1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9724" y="4753030"/>
            <a:ext cx="3352799" cy="115561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mmikaberidze\Desktop\123456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359" y="4800600"/>
            <a:ext cx="4134534" cy="106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162594"/>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 y="203650"/>
            <a:ext cx="5029200" cy="1066800"/>
          </a:xfrm>
        </p:spPr>
        <p:txBody>
          <a:bodyPr>
            <a:normAutofit fontScale="90000"/>
          </a:bodyPr>
          <a:lstStyle/>
          <a:p>
            <a:r>
              <a:rPr lang="en-US" sz="3200" b="1" dirty="0" smtClean="0"/>
              <a:t/>
            </a:r>
            <a:br>
              <a:rPr lang="en-US" sz="3200" b="1" dirty="0" smtClean="0"/>
            </a:br>
            <a:r>
              <a:rPr lang="ka-GE" sz="2700" b="1" dirty="0">
                <a:solidFill>
                  <a:schemeClr val="bg1"/>
                </a:solidFill>
                <a:latin typeface="DejaVu Sans" pitchFamily="34" charset="0"/>
                <a:ea typeface="DejaVu Sans" pitchFamily="34" charset="0"/>
              </a:rPr>
              <a:t>2014-2015 წლის სამოქმედო </a:t>
            </a:r>
            <a:r>
              <a:rPr lang="ka-GE" sz="2700" b="1" dirty="0" smtClean="0">
                <a:solidFill>
                  <a:schemeClr val="bg1"/>
                </a:solidFill>
                <a:latin typeface="DejaVu Sans" pitchFamily="34" charset="0"/>
                <a:ea typeface="DejaVu Sans" pitchFamily="34" charset="0"/>
              </a:rPr>
              <a:t>გეგმ</a:t>
            </a:r>
            <a:r>
              <a:rPr lang="ka-GE" sz="2700" b="1" dirty="0">
                <a:solidFill>
                  <a:schemeClr val="bg1"/>
                </a:solidFill>
                <a:latin typeface="DejaVu Sans" pitchFamily="34" charset="0"/>
                <a:ea typeface="DejaVu Sans" pitchFamily="34" charset="0"/>
              </a:rPr>
              <a:t>ა</a:t>
            </a:r>
            <a:r>
              <a:rPr lang="en-US" sz="2800" dirty="0"/>
              <a:t/>
            </a:r>
            <a:br>
              <a:rPr lang="en-US" sz="2800" dirty="0"/>
            </a:br>
            <a:r>
              <a:rPr lang="en-US" sz="3200" dirty="0" smtClean="0"/>
              <a:t/>
            </a:r>
            <a:br>
              <a:rPr lang="en-US" sz="3200" dirty="0" smtClean="0"/>
            </a:br>
            <a:endParaRPr lang="en-US" sz="3200" dirty="0"/>
          </a:p>
        </p:txBody>
      </p:sp>
      <p:pic>
        <p:nvPicPr>
          <p:cNvPr id="10" name="Picture 2" descr="C:\Users\mmikaberidze\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7861" y="4876774"/>
            <a:ext cx="1686139"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mmikaberidze\Desktop\1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270450"/>
            <a:ext cx="4419600" cy="2029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mikaberidze\Desktop\1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270450"/>
            <a:ext cx="4715633" cy="202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mikaberidze\Desktop\1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9151" y="6324574"/>
            <a:ext cx="4514849" cy="2285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mikaberidze\Desktop\1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6324574"/>
            <a:ext cx="4629150" cy="2286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mikaberidze\Desktop\1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498" y="4876774"/>
            <a:ext cx="3314702" cy="1311647"/>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381000" y="1752600"/>
            <a:ext cx="8534400" cy="3048000"/>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ka-GE" sz="1400" b="1" dirty="0" smtClean="0">
                <a:solidFill>
                  <a:prstClr val="black">
                    <a:lumMod val="50000"/>
                    <a:lumOff val="50000"/>
                  </a:prstClr>
                </a:solidFill>
                <a:latin typeface="DejaVu Sans" pitchFamily="34" charset="0"/>
                <a:ea typeface="DejaVu Sans" pitchFamily="34" charset="0"/>
              </a:rPr>
              <a:t>სსიპ „იუსტიციის სახლის“ </a:t>
            </a:r>
            <a:r>
              <a:rPr lang="ka-GE" sz="1400" b="1" dirty="0">
                <a:solidFill>
                  <a:prstClr val="black">
                    <a:lumMod val="50000"/>
                    <a:lumOff val="50000"/>
                  </a:prstClr>
                </a:solidFill>
                <a:latin typeface="DejaVu Sans" pitchFamily="34" charset="0"/>
                <a:ea typeface="DejaVu Sans" pitchFamily="34" charset="0"/>
              </a:rPr>
              <a:t>ფარგლებში მოქცეულია სახელმწიფო სერვისების დიდი უმრავლესობა. მისი მიზანი იმ დოკუმენტების გაცემა და </a:t>
            </a:r>
            <a:r>
              <a:rPr lang="ka-GE" sz="1400" b="1" dirty="0" smtClean="0">
                <a:solidFill>
                  <a:prstClr val="black">
                    <a:lumMod val="50000"/>
                    <a:lumOff val="50000"/>
                  </a:prstClr>
                </a:solidFill>
                <a:latin typeface="DejaVu Sans" pitchFamily="34" charset="0"/>
                <a:ea typeface="DejaVu Sans" pitchFamily="34" charset="0"/>
              </a:rPr>
              <a:t>მომსახურების </a:t>
            </a:r>
            <a:r>
              <a:rPr lang="ka-GE" sz="1400" b="1" dirty="0">
                <a:solidFill>
                  <a:prstClr val="black">
                    <a:lumMod val="50000"/>
                    <a:lumOff val="50000"/>
                  </a:prstClr>
                </a:solidFill>
                <a:latin typeface="DejaVu Sans" pitchFamily="34" charset="0"/>
                <a:ea typeface="DejaVu Sans" pitchFamily="34" charset="0"/>
              </a:rPr>
              <a:t>განხორციელებაა, რომელზეც ექსკლუზიური უფლება მხოლოდ სახელმწიფოს გააჩნია. სახელმწიფო მოტივირებულია იუსტიციის სახლის მეშვეობით ყველა დაინტერესებულ პირს  შესთავაზოს სწრაფი, მარტივი და მაღალი დონის სერვისი. სახელმწიფო ქონების ეროვნული სააგენტოს სერვისების დელეგირება იუსტიციის სახის ფილიალებში კიდევ ერთი წინ გადადგმული ნაბიჯი იქნება ამ მიმართულებით.</a:t>
            </a:r>
            <a:endParaRPr lang="en-US" sz="1400" b="1" dirty="0">
              <a:solidFill>
                <a:prstClr val="black">
                  <a:lumMod val="50000"/>
                  <a:lumOff val="50000"/>
                </a:prstClr>
              </a:solidFill>
              <a:latin typeface="DejaVu Sans" pitchFamily="34" charset="0"/>
              <a:ea typeface="DejaVu Sans" pitchFamily="34" charset="0"/>
            </a:endParaRPr>
          </a:p>
        </p:txBody>
      </p:sp>
    </p:spTree>
    <p:extLst>
      <p:ext uri="{BB962C8B-B14F-4D97-AF65-F5344CB8AC3E}">
        <p14:creationId xmlns:p14="http://schemas.microsoft.com/office/powerpoint/2010/main" val="2904112150"/>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5029200" cy="1066800"/>
          </a:xfrm>
        </p:spPr>
        <p:txBody>
          <a:bodyPr>
            <a:normAutofit fontScale="90000"/>
          </a:bodyPr>
          <a:lstStyle/>
          <a:p>
            <a:r>
              <a:rPr lang="en-US" sz="3200" b="1" dirty="0" smtClean="0"/>
              <a:t/>
            </a:r>
            <a:br>
              <a:rPr lang="en-US" sz="3200" b="1" dirty="0" smtClean="0"/>
            </a:br>
            <a:r>
              <a:rPr lang="ka-GE" sz="2400" b="1" dirty="0">
                <a:solidFill>
                  <a:schemeClr val="bg1"/>
                </a:solidFill>
                <a:latin typeface="DejaVu Sans" pitchFamily="34" charset="0"/>
                <a:ea typeface="DejaVu Sans" pitchFamily="34" charset="0"/>
              </a:rPr>
              <a:t>პროექტის განხორციელების მნიშვნელობა</a:t>
            </a:r>
            <a:r>
              <a:rPr lang="en-US" sz="2400" dirty="0"/>
              <a:t/>
            </a:r>
            <a:br>
              <a:rPr lang="en-US" sz="2400" dirty="0"/>
            </a:br>
            <a:r>
              <a:rPr lang="en-US" sz="2800" dirty="0"/>
              <a:t/>
            </a:r>
            <a:br>
              <a:rPr lang="en-US" sz="2800" dirty="0"/>
            </a:br>
            <a:r>
              <a:rPr lang="en-US" sz="3200" dirty="0" smtClean="0"/>
              <a:t/>
            </a:r>
            <a:br>
              <a:rPr lang="en-US" sz="3200" dirty="0" smtClean="0"/>
            </a:br>
            <a:endParaRPr lang="en-US" sz="3200" dirty="0"/>
          </a:p>
        </p:txBody>
      </p:sp>
      <p:pic>
        <p:nvPicPr>
          <p:cNvPr id="3074" name="Picture 2"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70450"/>
            <a:ext cx="4419600" cy="2535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70450"/>
            <a:ext cx="4715633" cy="2535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mikaberidze\Desktop\pi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1731784"/>
            <a:ext cx="7543800" cy="47642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06908" y="5972610"/>
            <a:ext cx="3326700" cy="307777"/>
          </a:xfrm>
          <a:prstGeom prst="rect">
            <a:avLst/>
          </a:prstGeom>
        </p:spPr>
        <p:txBody>
          <a:bodyPr wrap="square">
            <a:spAutoFit/>
          </a:bodyPr>
          <a:lstStyle/>
          <a:p>
            <a:r>
              <a:rPr lang="ka-GE" sz="1400" b="1" dirty="0" smtClean="0">
                <a:solidFill>
                  <a:prstClr val="black">
                    <a:lumMod val="65000"/>
                    <a:lumOff val="35000"/>
                  </a:prstClr>
                </a:solidFill>
                <a:latin typeface="DejaVu Sans" pitchFamily="34" charset="0"/>
                <a:ea typeface="DejaVu Sans" pitchFamily="34" charset="0"/>
              </a:rPr>
              <a:t>სააგენტოს 6 </a:t>
            </a:r>
            <a:r>
              <a:rPr lang="ka-GE" sz="1400" b="1" dirty="0">
                <a:solidFill>
                  <a:prstClr val="black">
                    <a:lumMod val="65000"/>
                    <a:lumOff val="35000"/>
                  </a:prstClr>
                </a:solidFill>
                <a:latin typeface="DejaVu Sans" pitchFamily="34" charset="0"/>
                <a:ea typeface="DejaVu Sans" pitchFamily="34" charset="0"/>
              </a:rPr>
              <a:t>მომსახურების ცენტრი</a:t>
            </a:r>
            <a:endParaRPr lang="en-US" sz="1400" b="1" dirty="0">
              <a:solidFill>
                <a:prstClr val="black">
                  <a:lumMod val="65000"/>
                  <a:lumOff val="35000"/>
                </a:prstClr>
              </a:solidFill>
              <a:latin typeface="DejaVu Sans" pitchFamily="34" charset="0"/>
              <a:ea typeface="DejaVu Sans" pitchFamily="34" charset="0"/>
            </a:endParaRPr>
          </a:p>
        </p:txBody>
      </p:sp>
      <p:sp>
        <p:nvSpPr>
          <p:cNvPr id="5" name="Rectangle 4"/>
          <p:cNvSpPr/>
          <p:nvPr/>
        </p:nvSpPr>
        <p:spPr>
          <a:xfrm>
            <a:off x="1201346" y="5972609"/>
            <a:ext cx="3124200" cy="307777"/>
          </a:xfrm>
          <a:prstGeom prst="rect">
            <a:avLst/>
          </a:prstGeom>
        </p:spPr>
        <p:txBody>
          <a:bodyPr wrap="square">
            <a:spAutoFit/>
          </a:bodyPr>
          <a:lstStyle/>
          <a:p>
            <a:r>
              <a:rPr lang="ka-GE" sz="1400" b="1" dirty="0">
                <a:solidFill>
                  <a:prstClr val="black">
                    <a:lumMod val="65000"/>
                    <a:lumOff val="35000"/>
                  </a:prstClr>
                </a:solidFill>
                <a:latin typeface="DejaVu Sans" pitchFamily="34" charset="0"/>
                <a:ea typeface="DejaVu Sans" pitchFamily="34" charset="0"/>
              </a:rPr>
              <a:t>იუსტიციის </a:t>
            </a:r>
            <a:r>
              <a:rPr lang="ka-GE" sz="1400" b="1" dirty="0" smtClean="0">
                <a:solidFill>
                  <a:prstClr val="black">
                    <a:lumMod val="65000"/>
                    <a:lumOff val="35000"/>
                  </a:prstClr>
                </a:solidFill>
                <a:latin typeface="DejaVu Sans" pitchFamily="34" charset="0"/>
                <a:ea typeface="DejaVu Sans" pitchFamily="34" charset="0"/>
              </a:rPr>
              <a:t>სახლ</a:t>
            </a:r>
            <a:r>
              <a:rPr lang="ka-GE" sz="1400" b="1" dirty="0">
                <a:solidFill>
                  <a:prstClr val="black">
                    <a:lumMod val="65000"/>
                    <a:lumOff val="35000"/>
                  </a:prstClr>
                </a:solidFill>
                <a:latin typeface="DejaVu Sans" pitchFamily="34" charset="0"/>
                <a:ea typeface="DejaVu Sans" pitchFamily="34" charset="0"/>
              </a:rPr>
              <a:t>ი</a:t>
            </a:r>
            <a:r>
              <a:rPr lang="ka-GE" sz="1400" b="1" dirty="0" smtClean="0">
                <a:solidFill>
                  <a:prstClr val="black">
                    <a:lumMod val="65000"/>
                    <a:lumOff val="35000"/>
                  </a:prstClr>
                </a:solidFill>
                <a:latin typeface="DejaVu Sans" pitchFamily="34" charset="0"/>
                <a:ea typeface="DejaVu Sans" pitchFamily="34" charset="0"/>
              </a:rPr>
              <a:t>ს 1</a:t>
            </a:r>
            <a:r>
              <a:rPr lang="en-US" sz="1400" b="1" dirty="0">
                <a:solidFill>
                  <a:prstClr val="black">
                    <a:lumMod val="65000"/>
                    <a:lumOff val="35000"/>
                  </a:prstClr>
                </a:solidFill>
                <a:latin typeface="DejaVu Sans" pitchFamily="34" charset="0"/>
                <a:ea typeface="DejaVu Sans" pitchFamily="34" charset="0"/>
              </a:rPr>
              <a:t>5</a:t>
            </a:r>
            <a:r>
              <a:rPr lang="ka-GE" sz="1400" b="1" dirty="0">
                <a:solidFill>
                  <a:prstClr val="black">
                    <a:lumMod val="65000"/>
                    <a:lumOff val="35000"/>
                  </a:prstClr>
                </a:solidFill>
                <a:latin typeface="DejaVu Sans" pitchFamily="34" charset="0"/>
                <a:ea typeface="DejaVu Sans" pitchFamily="34" charset="0"/>
              </a:rPr>
              <a:t> ფილიალი</a:t>
            </a:r>
            <a:endParaRPr lang="en-US" sz="1400" b="1" dirty="0">
              <a:solidFill>
                <a:prstClr val="black">
                  <a:lumMod val="65000"/>
                  <a:lumOff val="35000"/>
                </a:prstClr>
              </a:solidFill>
              <a:latin typeface="DejaVu Sans" pitchFamily="34" charset="0"/>
              <a:ea typeface="DejaVu Sans" pitchFamily="34" charset="0"/>
            </a:endParaRPr>
          </a:p>
        </p:txBody>
      </p:sp>
      <p:pic>
        <p:nvPicPr>
          <p:cNvPr id="16" name="Picture 2" descr="C:\Users\mmikaberidze\Desktop\Untitl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7861" y="1524000"/>
            <a:ext cx="1686139"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mmikaberidze\Desktop\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89" y="6036286"/>
            <a:ext cx="1051163" cy="4208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mmikaberidze\Desktop\123456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1255" y="6065230"/>
            <a:ext cx="1415078" cy="3629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1" y="1634657"/>
            <a:ext cx="7076860" cy="646331"/>
          </a:xfrm>
          <a:prstGeom prst="rect">
            <a:avLst/>
          </a:prstGeom>
        </p:spPr>
        <p:txBody>
          <a:bodyPr wrap="square">
            <a:spAutoFit/>
          </a:bodyPr>
          <a:lstStyle/>
          <a:p>
            <a:pPr marL="171450" indent="-171450" algn="just">
              <a:buFont typeface="Wingdings" pitchFamily="2" charset="2"/>
              <a:buChar char="v"/>
            </a:pPr>
            <a:r>
              <a:rPr lang="ka-GE" sz="1200" b="1" dirty="0" smtClean="0">
                <a:solidFill>
                  <a:prstClr val="black">
                    <a:lumMod val="65000"/>
                    <a:lumOff val="35000"/>
                  </a:prstClr>
                </a:solidFill>
                <a:latin typeface="DejaVu Sans" pitchFamily="34" charset="0"/>
                <a:ea typeface="DejaVu Sans" pitchFamily="34" charset="0"/>
                <a:cs typeface="DaunPenh" pitchFamily="2" charset="0"/>
              </a:rPr>
              <a:t>სსიპ - იუსტიციის სახლში სახელმწიფო ქონების ეროვნული სააგენტოს სერვისების დანერგვა მოქალაქეებისთვის ტერიტორიასთან და დროსთან დაკავშირებულ საკითხებს მოაგვარებს</a:t>
            </a:r>
            <a:r>
              <a:rPr lang="en-US" sz="1200" b="1" dirty="0" smtClean="0">
                <a:solidFill>
                  <a:prstClr val="black">
                    <a:lumMod val="65000"/>
                    <a:lumOff val="35000"/>
                  </a:prstClr>
                </a:solidFill>
                <a:latin typeface="DejaVu Sans" pitchFamily="34" charset="0"/>
                <a:ea typeface="DejaVu Sans" pitchFamily="34" charset="0"/>
                <a:cs typeface="DaunPenh" pitchFamily="2" charset="0"/>
              </a:rPr>
              <a:t>.</a:t>
            </a:r>
            <a:endParaRPr lang="en-US" sz="1200" b="1" dirty="0">
              <a:solidFill>
                <a:prstClr val="black">
                  <a:lumMod val="65000"/>
                  <a:lumOff val="35000"/>
                </a:prstClr>
              </a:solidFill>
              <a:latin typeface="DejaVu Sans" pitchFamily="34" charset="0"/>
              <a:ea typeface="DejaVu Sans" pitchFamily="34" charset="0"/>
              <a:cs typeface="DaunPenh" pitchFamily="2" charset="0"/>
            </a:endParaRPr>
          </a:p>
        </p:txBody>
      </p:sp>
      <p:pic>
        <p:nvPicPr>
          <p:cNvPr id="3077" name="Picture 5"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8862"/>
            <a:ext cx="4629150" cy="1143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41" y="6438862"/>
            <a:ext cx="4514849" cy="11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201738"/>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4876799" cy="1143000"/>
          </a:xfrm>
        </p:spPr>
        <p:txBody>
          <a:bodyPr>
            <a:normAutofit fontScale="90000"/>
          </a:bodyPr>
          <a:lstStyle/>
          <a:p>
            <a:r>
              <a:rPr lang="en-US" sz="3200" b="1" dirty="0" smtClean="0"/>
              <a:t/>
            </a:r>
            <a:br>
              <a:rPr lang="en-US" sz="3200" b="1" dirty="0" smtClean="0"/>
            </a:br>
            <a:r>
              <a:rPr lang="ka-GE" sz="2700" b="1" dirty="0">
                <a:solidFill>
                  <a:schemeClr val="bg1"/>
                </a:solidFill>
                <a:latin typeface="DejaVu Sans" pitchFamily="34" charset="0"/>
                <a:ea typeface="DejaVu Sans" pitchFamily="34" charset="0"/>
                <a:cs typeface="Sylfaen"/>
              </a:rPr>
              <a:t>ვალდებულების შესრულება</a:t>
            </a:r>
            <a:r>
              <a:rPr lang="en-US" sz="2000" dirty="0">
                <a:ea typeface="Calibri"/>
                <a:cs typeface="Times New Roman"/>
              </a:rPr>
              <a:t/>
            </a:r>
            <a:br>
              <a:rPr lang="en-US" sz="2000" dirty="0">
                <a:ea typeface="Calibri"/>
                <a:cs typeface="Times New Roman"/>
              </a:rPr>
            </a:br>
            <a:r>
              <a:rPr lang="en-US" sz="2400" dirty="0"/>
              <a:t/>
            </a:r>
            <a:br>
              <a:rPr lang="en-US" sz="2400" dirty="0"/>
            </a:br>
            <a:r>
              <a:rPr lang="en-US" sz="2800" dirty="0"/>
              <a:t/>
            </a:r>
            <a:br>
              <a:rPr lang="en-US" sz="2800" dirty="0"/>
            </a:br>
            <a:r>
              <a:rPr lang="en-US" sz="3200" dirty="0" smtClean="0"/>
              <a:t/>
            </a:r>
            <a:br>
              <a:rPr lang="en-US" sz="3200" dirty="0" smtClean="0"/>
            </a:br>
            <a:endParaRPr lang="en-US" sz="3200" dirty="0"/>
          </a:p>
        </p:txBody>
      </p:sp>
      <p:pic>
        <p:nvPicPr>
          <p:cNvPr id="3074" name="Picture 2"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70450"/>
            <a:ext cx="4419600" cy="886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70450"/>
            <a:ext cx="4715633" cy="886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1" y="6438862"/>
            <a:ext cx="4514849" cy="11428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8862"/>
            <a:ext cx="4629150" cy="11433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26181" y="1484888"/>
            <a:ext cx="8077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a-GE" sz="1400" dirty="0">
                <a:solidFill>
                  <a:schemeClr val="tx1">
                    <a:lumMod val="75000"/>
                    <a:lumOff val="25000"/>
                  </a:schemeClr>
                </a:solidFill>
                <a:latin typeface="DejaVu Sans" pitchFamily="34" charset="0"/>
                <a:ea typeface="DejaVu Sans" pitchFamily="34" charset="0"/>
              </a:rPr>
              <a:t>2015 წლის 21 იანვარს სსიპ - იუსტიციის სახლსა და სახელმწიფო ქონების ეროვნულ სააგენტოს შორის გაფორმდა მემორანდუმი. </a:t>
            </a:r>
            <a:endParaRPr lang="en-US" sz="1400" dirty="0">
              <a:solidFill>
                <a:schemeClr val="tx1">
                  <a:lumMod val="75000"/>
                  <a:lumOff val="25000"/>
                </a:schemeClr>
              </a:solidFill>
              <a:latin typeface="DejaVu Sans" pitchFamily="34" charset="0"/>
              <a:ea typeface="DejaVu Sans" pitchFamily="34" charset="0"/>
            </a:endParaRPr>
          </a:p>
        </p:txBody>
      </p:sp>
      <p:sp>
        <p:nvSpPr>
          <p:cNvPr id="3" name="Rectangle 2"/>
          <p:cNvSpPr/>
          <p:nvPr/>
        </p:nvSpPr>
        <p:spPr>
          <a:xfrm>
            <a:off x="3797299" y="2514600"/>
            <a:ext cx="4936031" cy="954107"/>
          </a:xfrm>
          <a:prstGeom prst="rect">
            <a:avLst/>
          </a:prstGeom>
        </p:spPr>
        <p:txBody>
          <a:bodyPr wrap="square">
            <a:spAutoFit/>
          </a:bodyPr>
          <a:lstStyle/>
          <a:p>
            <a:pPr algn="just"/>
            <a:r>
              <a:rPr lang="ka-GE" sz="1400" dirty="0">
                <a:solidFill>
                  <a:schemeClr val="tx1">
                    <a:lumMod val="75000"/>
                    <a:lumOff val="25000"/>
                  </a:schemeClr>
                </a:solidFill>
                <a:latin typeface="DejaVu Sans" pitchFamily="34" charset="0"/>
                <a:ea typeface="DejaVu Sans" pitchFamily="34" charset="0"/>
              </a:rPr>
              <a:t>მემორანდუმის ფარგლებში, საპილოტე რეჟიმში 2015 წლის იანვრიდან ხორციელდება სააგენტოს სერვისების მიწოდება იუსტიციის სახლის მარნეულის </a:t>
            </a:r>
            <a:r>
              <a:rPr lang="ka-GE" sz="1400" dirty="0" smtClean="0">
                <a:solidFill>
                  <a:schemeClr val="tx1">
                    <a:lumMod val="75000"/>
                    <a:lumOff val="25000"/>
                  </a:schemeClr>
                </a:solidFill>
                <a:latin typeface="DejaVu Sans" pitchFamily="34" charset="0"/>
                <a:ea typeface="DejaVu Sans" pitchFamily="34" charset="0"/>
              </a:rPr>
              <a:t>ფილიალში</a:t>
            </a:r>
            <a:r>
              <a:rPr lang="en-US" sz="1400" dirty="0">
                <a:solidFill>
                  <a:schemeClr val="tx1">
                    <a:lumMod val="75000"/>
                    <a:lumOff val="25000"/>
                  </a:schemeClr>
                </a:solidFill>
                <a:latin typeface="DejaVu Sans" pitchFamily="34" charset="0"/>
                <a:ea typeface="DejaVu Sans" pitchFamily="34" charset="0"/>
              </a:rPr>
              <a:t>.</a:t>
            </a:r>
          </a:p>
        </p:txBody>
      </p:sp>
      <p:pic>
        <p:nvPicPr>
          <p:cNvPr id="5122" name="Picture 2" descr="C:\Users\mmikaberidze\Desktop\12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1" y="2209801"/>
            <a:ext cx="3111498" cy="1523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6181" y="3733800"/>
            <a:ext cx="8458199" cy="1384995"/>
          </a:xfrm>
          <a:prstGeom prst="rect">
            <a:avLst/>
          </a:prstGeom>
        </p:spPr>
        <p:txBody>
          <a:bodyPr wrap="square">
            <a:spAutoFit/>
          </a:bodyPr>
          <a:lstStyle/>
          <a:p>
            <a:r>
              <a:rPr lang="ka-GE" sz="1200" b="1" dirty="0">
                <a:latin typeface="DejaVu Sans" pitchFamily="34" charset="0"/>
                <a:ea typeface="DejaVu Sans" pitchFamily="34" charset="0"/>
              </a:rPr>
              <a:t>პროექტით გათვალისწინებული </a:t>
            </a:r>
            <a:r>
              <a:rPr lang="ka-GE" sz="1200" b="1" dirty="0" smtClean="0">
                <a:latin typeface="DejaVu Sans" pitchFamily="34" charset="0"/>
                <a:ea typeface="DejaVu Sans" pitchFamily="34" charset="0"/>
              </a:rPr>
              <a:t>აქტივობები</a:t>
            </a:r>
            <a:endParaRPr lang="en-US" sz="1200" b="1" dirty="0" smtClean="0">
              <a:latin typeface="DejaVu Sans" pitchFamily="34" charset="0"/>
              <a:ea typeface="DejaVu Sans" pitchFamily="34" charset="0"/>
            </a:endParaRPr>
          </a:p>
          <a:p>
            <a:endParaRPr lang="en-US" sz="1200" dirty="0">
              <a:latin typeface="DejaVu Sans" pitchFamily="34" charset="0"/>
              <a:ea typeface="DejaVu Sans" pitchFamily="34" charset="0"/>
            </a:endParaRPr>
          </a:p>
          <a:p>
            <a:pPr marL="171450" lvl="0" indent="-171450">
              <a:buFont typeface="Wingdings" pitchFamily="2" charset="2"/>
              <a:buChar char="q"/>
            </a:pPr>
            <a:r>
              <a:rPr lang="ka-GE" sz="1200" dirty="0">
                <a:latin typeface="DejaVu Sans" pitchFamily="34" charset="0"/>
                <a:ea typeface="DejaVu Sans" pitchFamily="34" charset="0"/>
              </a:rPr>
              <a:t>სსიპ იუსტიციის სახლის ფილიალების თანამშრომელთა ტრენინგები და ინსტრუქტაჟი. </a:t>
            </a:r>
            <a:endParaRPr lang="en-US" sz="1200" dirty="0" smtClean="0">
              <a:latin typeface="DejaVu Sans" pitchFamily="34" charset="0"/>
              <a:ea typeface="DejaVu Sans" pitchFamily="34" charset="0"/>
            </a:endParaRPr>
          </a:p>
          <a:p>
            <a:pPr marL="171450" lvl="0" indent="-171450">
              <a:buFont typeface="Wingdings" pitchFamily="2" charset="2"/>
              <a:buChar char="q"/>
            </a:pPr>
            <a:endParaRPr lang="en-US" sz="1200" dirty="0">
              <a:latin typeface="DejaVu Sans" pitchFamily="34" charset="0"/>
              <a:ea typeface="DejaVu Sans" pitchFamily="34" charset="0"/>
            </a:endParaRPr>
          </a:p>
          <a:p>
            <a:pPr marL="171450" lvl="0" indent="-171450">
              <a:buFont typeface="Wingdings" pitchFamily="2" charset="2"/>
              <a:buChar char="q"/>
            </a:pPr>
            <a:r>
              <a:rPr lang="ka-GE" sz="1200" dirty="0">
                <a:latin typeface="DejaVu Sans" pitchFamily="34" charset="0"/>
                <a:ea typeface="DejaVu Sans" pitchFamily="34" charset="0"/>
              </a:rPr>
              <a:t>იუსტიციის </a:t>
            </a:r>
            <a:r>
              <a:rPr lang="ka-GE" sz="1200" dirty="0" smtClean="0">
                <a:latin typeface="DejaVu Sans" pitchFamily="34" charset="0"/>
                <a:ea typeface="DejaVu Sans" pitchFamily="34" charset="0"/>
              </a:rPr>
              <a:t>სახლის </a:t>
            </a:r>
            <a:r>
              <a:rPr lang="ka-GE" sz="1200" dirty="0">
                <a:latin typeface="DejaVu Sans" pitchFamily="34" charset="0"/>
                <a:ea typeface="DejaVu Sans" pitchFamily="34" charset="0"/>
              </a:rPr>
              <a:t>ფილიალებში სააგენტოს სერვისების მიღების შესაძლებლობის თაობაზე საზოგადოების ცნობადობის ამაღლება (საინფორმაციო-საგანმანათლებლო ვიდეო-რგოლების, საინფორმაციო მასალების დამზადება და გავრცელება საზოგადოებრივი მაუწყებლისა და სხვა კომერციული არხების გამოყენებით)</a:t>
            </a:r>
            <a:endParaRPr lang="en-US" sz="1200" dirty="0">
              <a:latin typeface="DejaVu Sans" pitchFamily="34" charset="0"/>
              <a:ea typeface="DejaVu Sans" pitchFamily="34" charset="0"/>
            </a:endParaRPr>
          </a:p>
        </p:txBody>
      </p:sp>
      <p:pic>
        <p:nvPicPr>
          <p:cNvPr id="15" name="Picture 2" descr="C:\Users\mmikaberidze\Desktop\Untitl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195710"/>
            <a:ext cx="1447800" cy="12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0153"/>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5029200" cy="1066800"/>
          </a:xfrm>
        </p:spPr>
        <p:txBody>
          <a:bodyPr>
            <a:normAutofit fontScale="90000"/>
          </a:bodyPr>
          <a:lstStyle/>
          <a:p>
            <a:r>
              <a:rPr lang="en-US" sz="3200" b="1" dirty="0" smtClean="0"/>
              <a:t/>
            </a:r>
            <a:br>
              <a:rPr lang="en-US" sz="3200" b="1" dirty="0" smtClean="0"/>
            </a:br>
            <a:r>
              <a:rPr lang="ka-GE" sz="2400" b="1" dirty="0">
                <a:solidFill>
                  <a:schemeClr val="bg1"/>
                </a:solidFill>
                <a:latin typeface="DejaVu Sans" pitchFamily="34" charset="0"/>
                <a:ea typeface="DejaVu Sans" pitchFamily="34" charset="0"/>
              </a:rPr>
              <a:t>პროექტის განხორციელების მნიშვნელობა</a:t>
            </a:r>
            <a:r>
              <a:rPr lang="en-US" sz="2400" dirty="0"/>
              <a:t/>
            </a:r>
            <a:br>
              <a:rPr lang="en-US" sz="2400" dirty="0"/>
            </a:br>
            <a:r>
              <a:rPr lang="en-US" sz="2800" dirty="0"/>
              <a:t/>
            </a:r>
            <a:br>
              <a:rPr lang="en-US" sz="2800" dirty="0"/>
            </a:br>
            <a:r>
              <a:rPr lang="en-US" sz="3200" dirty="0" smtClean="0"/>
              <a:t/>
            </a:r>
            <a:br>
              <a:rPr lang="en-US" sz="3200" dirty="0" smtClean="0"/>
            </a:br>
            <a:endParaRPr lang="en-US" sz="3200" dirty="0"/>
          </a:p>
        </p:txBody>
      </p:sp>
      <p:pic>
        <p:nvPicPr>
          <p:cNvPr id="3074" name="Picture 2"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70450"/>
            <a:ext cx="4419600" cy="1773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70450"/>
            <a:ext cx="4715633" cy="177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1" y="6438862"/>
            <a:ext cx="4514849" cy="11428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8862"/>
            <a:ext cx="4629150" cy="114337"/>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304800" y="1524000"/>
            <a:ext cx="8610600" cy="1143000"/>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000"/>
              </a:spcAft>
            </a:pPr>
            <a:r>
              <a:rPr lang="ka-GE" sz="1600" b="1" dirty="0">
                <a:solidFill>
                  <a:prstClr val="black">
                    <a:lumMod val="75000"/>
                    <a:lumOff val="25000"/>
                  </a:prstClr>
                </a:solidFill>
                <a:latin typeface="DejaVu Sans" pitchFamily="34" charset="0"/>
                <a:ea typeface="DejaVu Sans" pitchFamily="34" charset="0"/>
                <a:cs typeface="Sylfaen"/>
              </a:rPr>
              <a:t>2015 წლის </a:t>
            </a:r>
            <a:r>
              <a:rPr lang="en-US" sz="1600" b="1" dirty="0" smtClean="0">
                <a:solidFill>
                  <a:prstClr val="black">
                    <a:lumMod val="75000"/>
                    <a:lumOff val="25000"/>
                  </a:prstClr>
                </a:solidFill>
                <a:latin typeface="DejaVu Sans" pitchFamily="34" charset="0"/>
                <a:ea typeface="DejaVu Sans" pitchFamily="34" charset="0"/>
                <a:cs typeface="Sylfaen"/>
              </a:rPr>
              <a:t>2 </a:t>
            </a:r>
            <a:r>
              <a:rPr lang="ka-GE" sz="1600" b="1" dirty="0" smtClean="0">
                <a:solidFill>
                  <a:prstClr val="black">
                    <a:lumMod val="75000"/>
                    <a:lumOff val="25000"/>
                  </a:prstClr>
                </a:solidFill>
                <a:latin typeface="DejaVu Sans" pitchFamily="34" charset="0"/>
                <a:ea typeface="DejaVu Sans" pitchFamily="34" charset="0"/>
                <a:cs typeface="Sylfaen"/>
              </a:rPr>
              <a:t>ნოემბრიდან ყველა </a:t>
            </a:r>
            <a:r>
              <a:rPr lang="ka-GE" sz="1600" b="1" dirty="0">
                <a:solidFill>
                  <a:prstClr val="black">
                    <a:lumMod val="75000"/>
                    <a:lumOff val="25000"/>
                  </a:prstClr>
                </a:solidFill>
                <a:latin typeface="DejaVu Sans" pitchFamily="34" charset="0"/>
                <a:ea typeface="DejaVu Sans" pitchFamily="34" charset="0"/>
                <a:cs typeface="Sylfaen"/>
              </a:rPr>
              <a:t>დაინტერესებულ პირს </a:t>
            </a:r>
            <a:r>
              <a:rPr lang="ka-GE" sz="1600" b="1" dirty="0" smtClean="0">
                <a:solidFill>
                  <a:prstClr val="black">
                    <a:lumMod val="75000"/>
                    <a:lumOff val="25000"/>
                  </a:prstClr>
                </a:solidFill>
                <a:latin typeface="DejaVu Sans" pitchFamily="34" charset="0"/>
                <a:ea typeface="DejaVu Sans" pitchFamily="34" charset="0"/>
                <a:cs typeface="Sylfaen"/>
              </a:rPr>
              <a:t>მიეცა </a:t>
            </a:r>
            <a:r>
              <a:rPr lang="ka-GE" sz="1600" b="1" dirty="0">
                <a:solidFill>
                  <a:prstClr val="black">
                    <a:lumMod val="75000"/>
                    <a:lumOff val="25000"/>
                  </a:prstClr>
                </a:solidFill>
                <a:latin typeface="DejaVu Sans" pitchFamily="34" charset="0"/>
                <a:ea typeface="DejaVu Sans" pitchFamily="34" charset="0"/>
                <a:cs typeface="Sylfaen"/>
              </a:rPr>
              <a:t>შესაძლებლობა ისარგებლოს სსიპ - სახელმწიფო ქონების ეროვნული სააგენტოს </a:t>
            </a:r>
            <a:r>
              <a:rPr lang="ka-GE" sz="1600" b="1" dirty="0">
                <a:solidFill>
                  <a:prstClr val="black">
                    <a:lumMod val="75000"/>
                    <a:lumOff val="25000"/>
                  </a:prstClr>
                </a:solidFill>
                <a:latin typeface="DejaVu Sans" pitchFamily="34" charset="0"/>
                <a:ea typeface="DejaVu Sans" pitchFamily="34" charset="0"/>
                <a:cs typeface="Times New Roman"/>
              </a:rPr>
              <a:t> სერვისებით იუსტიციის სახლის ყველა ფილიალში. </a:t>
            </a:r>
            <a:endParaRPr lang="en-US" sz="1600" b="1" dirty="0">
              <a:solidFill>
                <a:prstClr val="black">
                  <a:lumMod val="75000"/>
                  <a:lumOff val="25000"/>
                </a:prstClr>
              </a:solidFill>
              <a:latin typeface="DejaVu Sans" pitchFamily="34" charset="0"/>
              <a:ea typeface="DejaVu Sans" pitchFamily="34" charset="0"/>
              <a:cs typeface="Times New Roman"/>
            </a:endParaRPr>
          </a:p>
        </p:txBody>
      </p:sp>
      <p:sp>
        <p:nvSpPr>
          <p:cNvPr id="3" name="Rectangle 2"/>
          <p:cNvSpPr/>
          <p:nvPr/>
        </p:nvSpPr>
        <p:spPr>
          <a:xfrm>
            <a:off x="304800" y="2819400"/>
            <a:ext cx="8458200" cy="523220"/>
          </a:xfrm>
          <a:prstGeom prst="rect">
            <a:avLst/>
          </a:prstGeom>
        </p:spPr>
        <p:txBody>
          <a:bodyPr wrap="square">
            <a:spAutoFit/>
          </a:bodyPr>
          <a:lstStyle/>
          <a:p>
            <a:pPr algn="just"/>
            <a:r>
              <a:rPr lang="ka-GE" sz="1400" dirty="0">
                <a:solidFill>
                  <a:prstClr val="black"/>
                </a:solidFill>
                <a:latin typeface="DejaVu Sans" pitchFamily="34" charset="0"/>
                <a:ea typeface="DejaVu Sans" pitchFamily="34" charset="0"/>
              </a:rPr>
              <a:t>მოქალაქეებს </a:t>
            </a:r>
            <a:r>
              <a:rPr lang="ka-GE" sz="1400" dirty="0" smtClean="0">
                <a:solidFill>
                  <a:prstClr val="black"/>
                </a:solidFill>
                <a:latin typeface="DejaVu Sans" pitchFamily="34" charset="0"/>
                <a:ea typeface="DejaVu Sans" pitchFamily="34" charset="0"/>
              </a:rPr>
              <a:t>აქვთ შესაძლებლობა მათთვის </a:t>
            </a:r>
            <a:r>
              <a:rPr lang="ka-GE" sz="1400" dirty="0">
                <a:solidFill>
                  <a:prstClr val="black"/>
                </a:solidFill>
                <a:latin typeface="DejaVu Sans" pitchFamily="34" charset="0"/>
                <a:ea typeface="DejaVu Sans" pitchFamily="34" charset="0"/>
              </a:rPr>
              <a:t>ხელსაყრელ ადგილას მიიღონ სახელმწიფო ქონების განკარგვასთან დაკავშირებული სასურველი სერვისი.</a:t>
            </a:r>
            <a:endParaRPr lang="ka-GE" sz="1600" dirty="0">
              <a:solidFill>
                <a:prstClr val="black"/>
              </a:solidFill>
              <a:latin typeface="DejaVu Sans" pitchFamily="34" charset="0"/>
              <a:ea typeface="DejaVu Sans" pitchFamily="34" charset="0"/>
            </a:endParaRPr>
          </a:p>
        </p:txBody>
      </p:sp>
      <p:pic>
        <p:nvPicPr>
          <p:cNvPr id="6146" name="Picture 2" descr="C:\Users\mmikaberidze\Desktop\12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86200"/>
            <a:ext cx="9144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029982"/>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5029200" cy="1066800"/>
          </a:xfrm>
        </p:spPr>
        <p:txBody>
          <a:bodyPr>
            <a:normAutofit fontScale="90000"/>
          </a:bodyPr>
          <a:lstStyle/>
          <a:p>
            <a:r>
              <a:rPr lang="ka-GE" sz="2700" b="1" dirty="0">
                <a:solidFill>
                  <a:schemeClr val="bg1"/>
                </a:solidFill>
                <a:latin typeface="DejaVu Sans" pitchFamily="34" charset="0"/>
                <a:ea typeface="DejaVu Sans" pitchFamily="34" charset="0"/>
              </a:rPr>
              <a:t>სააგენტოს სერვისები </a:t>
            </a:r>
            <a:r>
              <a:rPr lang="ka-GE" sz="2700" b="1" dirty="0" smtClean="0">
                <a:solidFill>
                  <a:schemeClr val="bg1"/>
                </a:solidFill>
                <a:latin typeface="DejaVu Sans" pitchFamily="34" charset="0"/>
                <a:ea typeface="DejaVu Sans" pitchFamily="34" charset="0"/>
              </a:rPr>
              <a:t>სსიპ „იუსტიციის სახლში“</a:t>
            </a:r>
            <a:r>
              <a:rPr lang="en-US" sz="2400" dirty="0" smtClean="0"/>
              <a:t/>
            </a:r>
            <a:br>
              <a:rPr lang="en-US" sz="2400" dirty="0" smtClean="0"/>
            </a:br>
            <a:r>
              <a:rPr lang="en-US" sz="2800" dirty="0" smtClean="0"/>
              <a:t/>
            </a:r>
            <a:br>
              <a:rPr lang="en-US" sz="2800" dirty="0" smtClean="0"/>
            </a:br>
            <a:r>
              <a:rPr lang="en-US" sz="3200" dirty="0" smtClean="0"/>
              <a:t/>
            </a:r>
            <a:br>
              <a:rPr lang="en-US" sz="3200" dirty="0" smtClean="0"/>
            </a:br>
            <a:endParaRPr lang="en-US" sz="3200" dirty="0"/>
          </a:p>
        </p:txBody>
      </p:sp>
      <p:pic>
        <p:nvPicPr>
          <p:cNvPr id="3074" name="Picture 2"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70450"/>
            <a:ext cx="4419600" cy="1773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70450"/>
            <a:ext cx="4715633" cy="177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1" y="6438862"/>
            <a:ext cx="4514849" cy="11428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8862"/>
            <a:ext cx="4629150" cy="114337"/>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523198" y="2311961"/>
            <a:ext cx="8419930" cy="2822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Bef>
                <a:spcPts val="600"/>
              </a:spcBef>
              <a:buFont typeface="Wingdings" pitchFamily="2" charset="2"/>
              <a:buChar char="ü"/>
            </a:pPr>
            <a:r>
              <a:rPr lang="ka-GE" sz="900" i="1" dirty="0">
                <a:solidFill>
                  <a:schemeClr val="tx1"/>
                </a:solidFill>
                <a:latin typeface="DejaVu Sans" pitchFamily="34" charset="0"/>
                <a:ea typeface="DejaVu Sans" pitchFamily="34" charset="0"/>
              </a:rPr>
              <a:t>პირდაპირი მიყიდვისა და აუქციონის ფორმით განკარგულ ქონებასთან დაკავშირებით, გაფორმებული ნასყიდობის ხელშეკრულებით გათვალისწინებული ვალდებულებ(ებ)ის შესრულების დადასტურების </a:t>
            </a:r>
            <a:r>
              <a:rPr lang="ka-GE" sz="900" i="1" dirty="0" smtClean="0">
                <a:solidFill>
                  <a:schemeClr val="tx1"/>
                </a:solidFill>
                <a:latin typeface="DejaVu Sans" pitchFamily="34" charset="0"/>
                <a:ea typeface="DejaVu Sans" pitchFamily="34" charset="0"/>
              </a:rPr>
              <a:t>მოთხოვნ</a:t>
            </a:r>
            <a:r>
              <a:rPr lang="ka-GE" sz="900" i="1" dirty="0">
                <a:solidFill>
                  <a:schemeClr val="tx1"/>
                </a:solidFill>
                <a:latin typeface="DejaVu Sans" pitchFamily="34" charset="0"/>
                <a:ea typeface="DejaVu Sans" pitchFamily="34" charset="0"/>
              </a:rPr>
              <a:t>ა</a:t>
            </a:r>
            <a:r>
              <a:rPr lang="ka-GE" sz="900" i="1" dirty="0" smtClean="0">
                <a:solidFill>
                  <a:schemeClr val="tx1"/>
                </a:solidFill>
                <a:latin typeface="DejaVu Sans" pitchFamily="34" charset="0"/>
                <a:ea typeface="DejaVu Sans" pitchFamily="34" charset="0"/>
              </a:rPr>
              <a:t> </a:t>
            </a:r>
            <a:endParaRPr lang="en-US" sz="900" i="1" dirty="0">
              <a:solidFill>
                <a:schemeClr val="tx1"/>
              </a:solidFill>
              <a:latin typeface="DejaVu Sans" pitchFamily="34" charset="0"/>
              <a:ea typeface="DejaVu Sans" pitchFamily="34" charset="0"/>
            </a:endParaRPr>
          </a:p>
        </p:txBody>
      </p:sp>
      <p:sp>
        <p:nvSpPr>
          <p:cNvPr id="21" name="Rounded Rectangle 20"/>
          <p:cNvSpPr/>
          <p:nvPr/>
        </p:nvSpPr>
        <p:spPr>
          <a:xfrm>
            <a:off x="567790" y="1486799"/>
            <a:ext cx="8381999" cy="4152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SzPct val="150000"/>
              <a:buFont typeface="Wingdings" pitchFamily="2" charset="2"/>
              <a:buChar char="ü"/>
            </a:pPr>
            <a:r>
              <a:rPr lang="ka-GE" sz="900" i="1" dirty="0" smtClean="0">
                <a:solidFill>
                  <a:schemeClr val="tx1"/>
                </a:solidFill>
                <a:latin typeface="DejaVu Sans" pitchFamily="34" charset="0"/>
                <a:ea typeface="DejaVu Sans" pitchFamily="34" charset="0"/>
              </a:rPr>
              <a:t>სახელმწიფო </a:t>
            </a:r>
            <a:r>
              <a:rPr lang="ka-GE" sz="900" i="1" dirty="0">
                <a:solidFill>
                  <a:schemeClr val="tx1"/>
                </a:solidFill>
                <a:latin typeface="DejaVu Sans" pitchFamily="34" charset="0"/>
                <a:ea typeface="DejaVu Sans" pitchFamily="34" charset="0"/>
              </a:rPr>
              <a:t>საკუთრებაში არსებული, რეგისტრირებული/დაურეგისტრირებელი უძრავი /მოძრავი ქონების/წილების/ აქციების აუქციონის/პირდაპირი მიყიდვის ფორმით პრივატიზების, ასევე  ქონების სარგებლობაში ან მართვის უფლებით გადაცემის მიზნით განცხადების მიღება</a:t>
            </a:r>
          </a:p>
        </p:txBody>
      </p:sp>
      <p:sp>
        <p:nvSpPr>
          <p:cNvPr id="30" name="Rounded Rectangle 29"/>
          <p:cNvSpPr/>
          <p:nvPr/>
        </p:nvSpPr>
        <p:spPr>
          <a:xfrm>
            <a:off x="554892" y="1949957"/>
            <a:ext cx="8407794"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Bef>
                <a:spcPts val="600"/>
              </a:spcBef>
              <a:buFont typeface="Wingdings" pitchFamily="2" charset="2"/>
              <a:buChar char="ü"/>
            </a:pPr>
            <a:r>
              <a:rPr lang="ka-GE" sz="900" i="1" dirty="0">
                <a:solidFill>
                  <a:schemeClr val="tx1"/>
                </a:solidFill>
                <a:latin typeface="DejaVu Sans" pitchFamily="34" charset="0"/>
                <a:ea typeface="DejaVu Sans" pitchFamily="34" charset="0"/>
              </a:rPr>
              <a:t>აუქციონის გამოცხადების უზრუნველსაყოფად, ქონების საწყისი ღირებულების 10%-ის გადახდის დამადასტურებელი დოკუმენტის </a:t>
            </a:r>
            <a:r>
              <a:rPr lang="ka-GE" sz="900" i="1" dirty="0" smtClean="0">
                <a:solidFill>
                  <a:schemeClr val="tx1"/>
                </a:solidFill>
                <a:latin typeface="DejaVu Sans" pitchFamily="34" charset="0"/>
                <a:ea typeface="DejaVu Sans" pitchFamily="34" charset="0"/>
              </a:rPr>
              <a:t>წარმოდგენა</a:t>
            </a:r>
            <a:endParaRPr lang="ka-GE" sz="900" i="1" dirty="0">
              <a:solidFill>
                <a:schemeClr val="tx1"/>
              </a:solidFill>
              <a:latin typeface="DejaVu Sans" pitchFamily="34" charset="0"/>
              <a:ea typeface="DejaVu Sans" pitchFamily="34" charset="0"/>
            </a:endParaRPr>
          </a:p>
        </p:txBody>
      </p:sp>
      <p:sp>
        <p:nvSpPr>
          <p:cNvPr id="19" name="Rounded Rectangle 18"/>
          <p:cNvSpPr/>
          <p:nvPr/>
        </p:nvSpPr>
        <p:spPr>
          <a:xfrm>
            <a:off x="567790" y="2747694"/>
            <a:ext cx="8414603"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Bef>
                <a:spcPts val="600"/>
              </a:spcBef>
              <a:buFont typeface="Wingdings" pitchFamily="2" charset="2"/>
              <a:buChar char="ü"/>
            </a:pPr>
            <a:r>
              <a:rPr lang="ka-GE" sz="900" i="1" dirty="0">
                <a:solidFill>
                  <a:schemeClr val="tx1"/>
                </a:solidFill>
                <a:latin typeface="DejaVu Sans" pitchFamily="34" charset="0"/>
                <a:ea typeface="DejaVu Sans" pitchFamily="34" charset="0"/>
              </a:rPr>
              <a:t>კერძო და სახელმწიფო საკუთრებაში არსებული ქონების საკადასტრო მონაცემებს შორის </a:t>
            </a:r>
            <a:r>
              <a:rPr lang="ka-GE" sz="900" i="1" dirty="0" err="1">
                <a:solidFill>
                  <a:schemeClr val="tx1"/>
                </a:solidFill>
                <a:latin typeface="DejaVu Sans" pitchFamily="34" charset="0"/>
                <a:ea typeface="DejaVu Sans" pitchFamily="34" charset="0"/>
              </a:rPr>
              <a:t>ზედდების</a:t>
            </a:r>
            <a:r>
              <a:rPr lang="ka-GE" sz="900" i="1" dirty="0">
                <a:solidFill>
                  <a:schemeClr val="tx1"/>
                </a:solidFill>
                <a:latin typeface="DejaVu Sans" pitchFamily="34" charset="0"/>
                <a:ea typeface="DejaVu Sans" pitchFamily="34" charset="0"/>
              </a:rPr>
              <a:t> აღმოფხვრის </a:t>
            </a:r>
            <a:r>
              <a:rPr lang="ka-GE" sz="900" i="1" dirty="0" smtClean="0">
                <a:solidFill>
                  <a:schemeClr val="tx1"/>
                </a:solidFill>
                <a:latin typeface="DejaVu Sans" pitchFamily="34" charset="0"/>
                <a:ea typeface="DejaVu Sans" pitchFamily="34" charset="0"/>
              </a:rPr>
              <a:t>მოთხოვნა</a:t>
            </a:r>
            <a:endParaRPr lang="ka-GE" sz="900" i="1" dirty="0">
              <a:solidFill>
                <a:schemeClr val="tx1"/>
              </a:solidFill>
              <a:latin typeface="DejaVu Sans" pitchFamily="34" charset="0"/>
              <a:ea typeface="DejaVu Sans" pitchFamily="34" charset="0"/>
            </a:endParaRPr>
          </a:p>
        </p:txBody>
      </p:sp>
      <p:sp>
        <p:nvSpPr>
          <p:cNvPr id="20" name="Rounded Rectangle 19"/>
          <p:cNvSpPr/>
          <p:nvPr/>
        </p:nvSpPr>
        <p:spPr>
          <a:xfrm>
            <a:off x="567791" y="3124818"/>
            <a:ext cx="8576210" cy="381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Bef>
                <a:spcPts val="600"/>
              </a:spcBef>
              <a:buFont typeface="Wingdings" pitchFamily="2" charset="2"/>
              <a:buChar char="ü"/>
            </a:pPr>
            <a:r>
              <a:rPr lang="ka-GE" sz="900" i="1" dirty="0">
                <a:solidFill>
                  <a:schemeClr val="tx1"/>
                </a:solidFill>
                <a:latin typeface="DejaVu Sans" pitchFamily="34" charset="0"/>
                <a:ea typeface="DejaVu Sans" pitchFamily="34" charset="0"/>
              </a:rPr>
              <a:t>სახელმწიფო ქონების პირდაპირ მიყიდვის თაობაზე საქართველოს მთავრობის განკარგულებაში არსებულის ხარვეზის შესწორების </a:t>
            </a:r>
            <a:r>
              <a:rPr lang="ka-GE" sz="900" i="1" dirty="0" smtClean="0">
                <a:solidFill>
                  <a:schemeClr val="tx1"/>
                </a:solidFill>
                <a:latin typeface="DejaVu Sans" pitchFamily="34" charset="0"/>
                <a:ea typeface="DejaVu Sans" pitchFamily="34" charset="0"/>
              </a:rPr>
              <a:t>მოთხოვნა</a:t>
            </a:r>
            <a:endParaRPr lang="ka-GE" sz="900" i="1" dirty="0">
              <a:solidFill>
                <a:schemeClr val="tx1"/>
              </a:solidFill>
              <a:latin typeface="DejaVu Sans" pitchFamily="34" charset="0"/>
              <a:ea typeface="DejaVu Sans" pitchFamily="34" charset="0"/>
            </a:endParaRPr>
          </a:p>
        </p:txBody>
      </p:sp>
      <p:sp>
        <p:nvSpPr>
          <p:cNvPr id="23" name="Rounded Rectangle 22"/>
          <p:cNvSpPr/>
          <p:nvPr/>
        </p:nvSpPr>
        <p:spPr>
          <a:xfrm>
            <a:off x="568031" y="3543581"/>
            <a:ext cx="8564437"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Bef>
                <a:spcPts val="600"/>
              </a:spcBef>
              <a:buFont typeface="Wingdings" pitchFamily="2" charset="2"/>
              <a:buChar char="ü"/>
            </a:pPr>
            <a:r>
              <a:rPr lang="ka-GE" sz="900" i="1" dirty="0">
                <a:solidFill>
                  <a:schemeClr val="tx1"/>
                </a:solidFill>
                <a:latin typeface="DejaVu Sans" pitchFamily="34" charset="0"/>
                <a:ea typeface="DejaVu Sans" pitchFamily="34" charset="0"/>
              </a:rPr>
              <a:t>სახელმწიფო ორგანოს მიერ გასხვისებული მიწის არსებითი შემადგენელი ნაწილისთვის მისაკუთვნებელი მიწის ნაკვეთის </a:t>
            </a:r>
            <a:r>
              <a:rPr lang="ka-GE" sz="900" i="1" dirty="0" smtClean="0">
                <a:solidFill>
                  <a:schemeClr val="tx1"/>
                </a:solidFill>
                <a:latin typeface="DejaVu Sans" pitchFamily="34" charset="0"/>
                <a:ea typeface="DejaVu Sans" pitchFamily="34" charset="0"/>
              </a:rPr>
              <a:t>განსაზღვრა</a:t>
            </a:r>
            <a:endParaRPr lang="ka-GE" sz="900" i="1" dirty="0">
              <a:solidFill>
                <a:schemeClr val="tx1"/>
              </a:solidFill>
              <a:latin typeface="DejaVu Sans" pitchFamily="34" charset="0"/>
              <a:ea typeface="DejaVu Sans" pitchFamily="34" charset="0"/>
            </a:endParaRPr>
          </a:p>
        </p:txBody>
      </p:sp>
      <p:sp>
        <p:nvSpPr>
          <p:cNvPr id="31" name="Rounded Rectangle 30"/>
          <p:cNvSpPr/>
          <p:nvPr/>
        </p:nvSpPr>
        <p:spPr>
          <a:xfrm>
            <a:off x="568357" y="3826934"/>
            <a:ext cx="8548604" cy="26527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Bef>
                <a:spcPts val="600"/>
              </a:spcBef>
              <a:buFont typeface="Wingdings" pitchFamily="2" charset="2"/>
              <a:buChar char="ü"/>
            </a:pPr>
            <a:r>
              <a:rPr lang="ka-GE" sz="900" i="1" dirty="0">
                <a:solidFill>
                  <a:schemeClr val="tx1"/>
                </a:solidFill>
                <a:latin typeface="DejaVu Sans" pitchFamily="34" charset="0"/>
                <a:ea typeface="DejaVu Sans" pitchFamily="34" charset="0"/>
              </a:rPr>
              <a:t>სახელმწიფოსა და ფიზიკური ან იურიდიული პირ(ებ)ის </a:t>
            </a:r>
            <a:r>
              <a:rPr lang="ka-GE" sz="900" i="1" dirty="0" err="1">
                <a:solidFill>
                  <a:schemeClr val="tx1"/>
                </a:solidFill>
                <a:latin typeface="DejaVu Sans" pitchFamily="34" charset="0"/>
                <a:ea typeface="DejaVu Sans" pitchFamily="34" charset="0"/>
              </a:rPr>
              <a:t>თანასაკუთრებაში</a:t>
            </a:r>
            <a:r>
              <a:rPr lang="ka-GE" sz="900" i="1" dirty="0">
                <a:solidFill>
                  <a:schemeClr val="tx1"/>
                </a:solidFill>
                <a:latin typeface="DejaVu Sans" pitchFamily="34" charset="0"/>
                <a:ea typeface="DejaVu Sans" pitchFamily="34" charset="0"/>
              </a:rPr>
              <a:t> არსებული ქონების გამიჯვნაზე თანხმობის </a:t>
            </a:r>
            <a:r>
              <a:rPr lang="ka-GE" sz="900" i="1" dirty="0" smtClean="0">
                <a:solidFill>
                  <a:schemeClr val="tx1"/>
                </a:solidFill>
                <a:latin typeface="DejaVu Sans" pitchFamily="34" charset="0"/>
                <a:ea typeface="DejaVu Sans" pitchFamily="34" charset="0"/>
              </a:rPr>
              <a:t>გაცემა</a:t>
            </a:r>
            <a:endParaRPr lang="ka-GE" sz="900" i="1" dirty="0">
              <a:solidFill>
                <a:schemeClr val="tx1"/>
              </a:solidFill>
              <a:latin typeface="DejaVu Sans" pitchFamily="34" charset="0"/>
              <a:ea typeface="DejaVu Sans" pitchFamily="34" charset="0"/>
            </a:endParaRPr>
          </a:p>
        </p:txBody>
      </p:sp>
      <p:sp>
        <p:nvSpPr>
          <p:cNvPr id="32" name="Rounded Rectangle 31"/>
          <p:cNvSpPr/>
          <p:nvPr/>
        </p:nvSpPr>
        <p:spPr>
          <a:xfrm>
            <a:off x="568357" y="4181954"/>
            <a:ext cx="8548603" cy="28792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Bef>
                <a:spcPts val="600"/>
              </a:spcBef>
              <a:buFont typeface="Wingdings" pitchFamily="2" charset="2"/>
              <a:buChar char="ü"/>
            </a:pPr>
            <a:r>
              <a:rPr lang="ka-GE" sz="900" i="1" dirty="0">
                <a:solidFill>
                  <a:schemeClr val="tx1"/>
                </a:solidFill>
                <a:latin typeface="DejaVu Sans" pitchFamily="34" charset="0"/>
                <a:ea typeface="DejaVu Sans" pitchFamily="34" charset="0"/>
              </a:rPr>
              <a:t>ფართის ცვლილების გარეშე უძრავი ქონების კონფიგურაციის ცვლილებაზე თანხმობის </a:t>
            </a:r>
            <a:r>
              <a:rPr lang="ka-GE" sz="900" i="1" dirty="0" smtClean="0">
                <a:solidFill>
                  <a:schemeClr val="tx1"/>
                </a:solidFill>
                <a:latin typeface="DejaVu Sans" pitchFamily="34" charset="0"/>
                <a:ea typeface="DejaVu Sans" pitchFamily="34" charset="0"/>
              </a:rPr>
              <a:t>გაცემა</a:t>
            </a:r>
            <a:endParaRPr lang="ka-GE" sz="900" i="1" dirty="0">
              <a:solidFill>
                <a:schemeClr val="tx1"/>
              </a:solidFill>
              <a:latin typeface="DejaVu Sans" pitchFamily="34" charset="0"/>
              <a:ea typeface="DejaVu Sans" pitchFamily="34" charset="0"/>
            </a:endParaRPr>
          </a:p>
        </p:txBody>
      </p:sp>
      <p:sp>
        <p:nvSpPr>
          <p:cNvPr id="33" name="Oval 32"/>
          <p:cNvSpPr/>
          <p:nvPr/>
        </p:nvSpPr>
        <p:spPr>
          <a:xfrm>
            <a:off x="248980" y="1523662"/>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Rounded Rectangle 33"/>
          <p:cNvSpPr/>
          <p:nvPr/>
        </p:nvSpPr>
        <p:spPr>
          <a:xfrm>
            <a:off x="568357" y="4527446"/>
            <a:ext cx="8548604"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Bef>
                <a:spcPts val="600"/>
              </a:spcBef>
              <a:buFont typeface="Wingdings" pitchFamily="2" charset="2"/>
              <a:buChar char="ü"/>
            </a:pPr>
            <a:r>
              <a:rPr lang="ka-GE" sz="900" i="1" dirty="0">
                <a:solidFill>
                  <a:schemeClr val="tx1"/>
                </a:solidFill>
                <a:latin typeface="DejaVu Sans" pitchFamily="34" charset="0"/>
                <a:ea typeface="DejaVu Sans" pitchFamily="34" charset="0"/>
              </a:rPr>
              <a:t>სახელმწიფო ორგანოს მიერ გასხვისებული ფართის ცვლილებაზე თანხმობის </a:t>
            </a:r>
            <a:r>
              <a:rPr lang="ka-GE" sz="900" i="1" dirty="0" smtClean="0">
                <a:solidFill>
                  <a:schemeClr val="tx1"/>
                </a:solidFill>
                <a:latin typeface="DejaVu Sans" pitchFamily="34" charset="0"/>
                <a:ea typeface="DejaVu Sans" pitchFamily="34" charset="0"/>
              </a:rPr>
              <a:t>გაცემა</a:t>
            </a:r>
            <a:endParaRPr lang="ka-GE" sz="900" i="1" dirty="0">
              <a:solidFill>
                <a:schemeClr val="tx1"/>
              </a:solidFill>
              <a:latin typeface="DejaVu Sans" pitchFamily="34" charset="0"/>
              <a:ea typeface="DejaVu Sans" pitchFamily="34" charset="0"/>
            </a:endParaRPr>
          </a:p>
        </p:txBody>
      </p:sp>
      <p:sp>
        <p:nvSpPr>
          <p:cNvPr id="35" name="Rounded Rectangle 34"/>
          <p:cNvSpPr/>
          <p:nvPr/>
        </p:nvSpPr>
        <p:spPr>
          <a:xfrm>
            <a:off x="601695" y="4850499"/>
            <a:ext cx="6921878" cy="284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Bef>
                <a:spcPts val="600"/>
              </a:spcBef>
              <a:buFont typeface="Wingdings" pitchFamily="2" charset="2"/>
              <a:buChar char="ü"/>
            </a:pPr>
            <a:r>
              <a:rPr lang="ka-GE" sz="900" i="1" dirty="0">
                <a:solidFill>
                  <a:schemeClr val="tx1"/>
                </a:solidFill>
                <a:latin typeface="DejaVu Sans" pitchFamily="34" charset="0"/>
                <a:ea typeface="DejaVu Sans" pitchFamily="34" charset="0"/>
              </a:rPr>
              <a:t>სახელმწიფოს, როგორც მესაკუთრის/</a:t>
            </a:r>
            <a:r>
              <a:rPr lang="ka-GE" sz="900" i="1" dirty="0" err="1">
                <a:solidFill>
                  <a:schemeClr val="tx1"/>
                </a:solidFill>
                <a:latin typeface="DejaVu Sans" pitchFamily="34" charset="0"/>
                <a:ea typeface="DejaVu Sans" pitchFamily="34" charset="0"/>
              </a:rPr>
              <a:t>თანამესაკუთრის</a:t>
            </a:r>
            <a:r>
              <a:rPr lang="ka-GE" sz="900" i="1" dirty="0">
                <a:solidFill>
                  <a:schemeClr val="tx1"/>
                </a:solidFill>
                <a:latin typeface="DejaVu Sans" pitchFamily="34" charset="0"/>
                <a:ea typeface="DejaVu Sans" pitchFamily="34" charset="0"/>
              </a:rPr>
              <a:t> მიერ თანხმობის </a:t>
            </a:r>
            <a:r>
              <a:rPr lang="ka-GE" sz="900" i="1" dirty="0" smtClean="0">
                <a:solidFill>
                  <a:schemeClr val="tx1"/>
                </a:solidFill>
                <a:latin typeface="DejaVu Sans" pitchFamily="34" charset="0"/>
                <a:ea typeface="DejaVu Sans" pitchFamily="34" charset="0"/>
              </a:rPr>
              <a:t>გაცემა</a:t>
            </a:r>
            <a:endParaRPr lang="ka-GE" sz="900" i="1" dirty="0">
              <a:solidFill>
                <a:schemeClr val="tx1"/>
              </a:solidFill>
              <a:latin typeface="DejaVu Sans" pitchFamily="34" charset="0"/>
              <a:ea typeface="DejaVu Sans" pitchFamily="34" charset="0"/>
            </a:endParaRPr>
          </a:p>
        </p:txBody>
      </p:sp>
      <p:sp>
        <p:nvSpPr>
          <p:cNvPr id="36" name="Rounded Rectangle 35"/>
          <p:cNvSpPr/>
          <p:nvPr/>
        </p:nvSpPr>
        <p:spPr>
          <a:xfrm>
            <a:off x="599705" y="5219981"/>
            <a:ext cx="6921878"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Bef>
                <a:spcPts val="600"/>
              </a:spcBef>
              <a:buFont typeface="Wingdings" pitchFamily="2" charset="2"/>
              <a:buChar char="ü"/>
            </a:pPr>
            <a:r>
              <a:rPr lang="ka-GE" sz="900" i="1" dirty="0">
                <a:solidFill>
                  <a:schemeClr val="tx1"/>
                </a:solidFill>
                <a:latin typeface="DejaVu Sans" pitchFamily="34" charset="0"/>
                <a:ea typeface="DejaVu Sans" pitchFamily="34" charset="0"/>
              </a:rPr>
              <a:t>სახელმწიფო ორგანოს მიერ გასხვისებული ფართის ცვლილებაზე თანხმობის </a:t>
            </a:r>
            <a:r>
              <a:rPr lang="ka-GE" sz="900" i="1" dirty="0" smtClean="0">
                <a:solidFill>
                  <a:schemeClr val="tx1"/>
                </a:solidFill>
                <a:latin typeface="DejaVu Sans" pitchFamily="34" charset="0"/>
                <a:ea typeface="DejaVu Sans" pitchFamily="34" charset="0"/>
              </a:rPr>
              <a:t>გაცემა</a:t>
            </a:r>
            <a:endParaRPr lang="en-US" sz="900" i="1" dirty="0">
              <a:solidFill>
                <a:schemeClr val="tx1"/>
              </a:solidFill>
              <a:latin typeface="DejaVu Sans" pitchFamily="34" charset="0"/>
              <a:ea typeface="DejaVu Sans" pitchFamily="34" charset="0"/>
            </a:endParaRPr>
          </a:p>
        </p:txBody>
      </p:sp>
      <p:sp>
        <p:nvSpPr>
          <p:cNvPr id="37" name="Rounded Rectangle 36"/>
          <p:cNvSpPr/>
          <p:nvPr/>
        </p:nvSpPr>
        <p:spPr>
          <a:xfrm>
            <a:off x="599705" y="5512766"/>
            <a:ext cx="6921878"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Bef>
                <a:spcPts val="600"/>
              </a:spcBef>
              <a:buFont typeface="Wingdings" pitchFamily="2" charset="2"/>
              <a:buChar char="ü"/>
            </a:pPr>
            <a:r>
              <a:rPr lang="ka-GE" sz="900" i="1" dirty="0">
                <a:solidFill>
                  <a:schemeClr val="tx1"/>
                </a:solidFill>
                <a:latin typeface="DejaVu Sans" pitchFamily="34" charset="0"/>
                <a:ea typeface="DejaVu Sans" pitchFamily="34" charset="0"/>
              </a:rPr>
              <a:t>პირობებით გასხვისებული უძრავი ქონების იპოთეკით დატვირთვაზე თანხმობის </a:t>
            </a:r>
            <a:r>
              <a:rPr lang="ka-GE" sz="900" i="1" dirty="0" smtClean="0">
                <a:solidFill>
                  <a:schemeClr val="tx1"/>
                </a:solidFill>
                <a:latin typeface="DejaVu Sans" pitchFamily="34" charset="0"/>
                <a:ea typeface="DejaVu Sans" pitchFamily="34" charset="0"/>
              </a:rPr>
              <a:t>გაცემა</a:t>
            </a:r>
            <a:endParaRPr lang="ka-GE" sz="900" i="1" dirty="0">
              <a:solidFill>
                <a:schemeClr val="tx1"/>
              </a:solidFill>
              <a:latin typeface="DejaVu Sans" pitchFamily="34" charset="0"/>
              <a:ea typeface="DejaVu Sans" pitchFamily="34" charset="0"/>
            </a:endParaRPr>
          </a:p>
        </p:txBody>
      </p:sp>
      <p:sp>
        <p:nvSpPr>
          <p:cNvPr id="38" name="Rounded Rectangle 37"/>
          <p:cNvSpPr/>
          <p:nvPr/>
        </p:nvSpPr>
        <p:spPr>
          <a:xfrm>
            <a:off x="621401" y="5829581"/>
            <a:ext cx="6921878"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Bef>
                <a:spcPts val="600"/>
              </a:spcBef>
              <a:buFont typeface="Wingdings" pitchFamily="2" charset="2"/>
              <a:buChar char="ü"/>
            </a:pPr>
            <a:r>
              <a:rPr lang="ka-GE" sz="900" i="1" dirty="0">
                <a:solidFill>
                  <a:schemeClr val="tx1"/>
                </a:solidFill>
                <a:latin typeface="DejaVu Sans" pitchFamily="34" charset="0"/>
                <a:ea typeface="DejaVu Sans" pitchFamily="34" charset="0"/>
              </a:rPr>
              <a:t>პირობებით გასხვისებული  მიწის ნაკვეთის გამიჯვნაზე/გაერთიანებაზე თანხმობის </a:t>
            </a:r>
            <a:r>
              <a:rPr lang="ka-GE" sz="900" i="1" dirty="0" smtClean="0">
                <a:solidFill>
                  <a:schemeClr val="tx1"/>
                </a:solidFill>
                <a:latin typeface="DejaVu Sans" pitchFamily="34" charset="0"/>
                <a:ea typeface="DejaVu Sans" pitchFamily="34" charset="0"/>
              </a:rPr>
              <a:t>გაცემა</a:t>
            </a:r>
            <a:endParaRPr lang="ka-GE" sz="900" i="1" dirty="0">
              <a:solidFill>
                <a:schemeClr val="tx1"/>
              </a:solidFill>
              <a:latin typeface="DejaVu Sans" pitchFamily="34" charset="0"/>
              <a:ea typeface="DejaVu Sans" pitchFamily="34" charset="0"/>
            </a:endParaRPr>
          </a:p>
        </p:txBody>
      </p:sp>
      <p:sp>
        <p:nvSpPr>
          <p:cNvPr id="54" name="Oval 53"/>
          <p:cNvSpPr/>
          <p:nvPr/>
        </p:nvSpPr>
        <p:spPr>
          <a:xfrm>
            <a:off x="237982" y="1902023"/>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5" name="Oval 54"/>
          <p:cNvSpPr/>
          <p:nvPr/>
        </p:nvSpPr>
        <p:spPr>
          <a:xfrm>
            <a:off x="237983" y="2311961"/>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6" name="Oval 55"/>
          <p:cNvSpPr/>
          <p:nvPr/>
        </p:nvSpPr>
        <p:spPr>
          <a:xfrm>
            <a:off x="237986" y="2710493"/>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7" name="Oval 56"/>
          <p:cNvSpPr/>
          <p:nvPr/>
        </p:nvSpPr>
        <p:spPr>
          <a:xfrm>
            <a:off x="237985" y="3124818"/>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8" name="Oval 57"/>
          <p:cNvSpPr/>
          <p:nvPr/>
        </p:nvSpPr>
        <p:spPr>
          <a:xfrm>
            <a:off x="237984" y="3486936"/>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9" name="Oval 58"/>
          <p:cNvSpPr/>
          <p:nvPr/>
        </p:nvSpPr>
        <p:spPr>
          <a:xfrm>
            <a:off x="237981" y="3829499"/>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0" name="Oval 59"/>
          <p:cNvSpPr/>
          <p:nvPr/>
        </p:nvSpPr>
        <p:spPr>
          <a:xfrm>
            <a:off x="237980" y="4148760"/>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1" name="Oval 60"/>
          <p:cNvSpPr/>
          <p:nvPr/>
        </p:nvSpPr>
        <p:spPr>
          <a:xfrm>
            <a:off x="237979" y="4497536"/>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2" name="Oval 61"/>
          <p:cNvSpPr/>
          <p:nvPr/>
        </p:nvSpPr>
        <p:spPr>
          <a:xfrm>
            <a:off x="247985" y="4813364"/>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3" name="Oval 62"/>
          <p:cNvSpPr/>
          <p:nvPr/>
        </p:nvSpPr>
        <p:spPr>
          <a:xfrm>
            <a:off x="247984" y="5164486"/>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4" name="Oval 63"/>
          <p:cNvSpPr/>
          <p:nvPr/>
        </p:nvSpPr>
        <p:spPr>
          <a:xfrm>
            <a:off x="237987" y="5505899"/>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5" name="Oval 64"/>
          <p:cNvSpPr/>
          <p:nvPr/>
        </p:nvSpPr>
        <p:spPr>
          <a:xfrm>
            <a:off x="237987" y="5797391"/>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 name="Picture 2" descr="C:\Users\mmikaberidze\Desktop\Untitl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5195710"/>
            <a:ext cx="1447800" cy="12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9046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6">
                                            <p:txEl>
                                              <p:pRg st="0" end="0"/>
                                            </p:txEl>
                                          </p:spTgt>
                                        </p:tgtEl>
                                        <p:attrNameLst>
                                          <p:attrName>style.visibility</p:attrName>
                                        </p:attrNameLst>
                                      </p:cBhvr>
                                      <p:to>
                                        <p:strVal val="visible"/>
                                      </p:to>
                                    </p:set>
                                    <p:animEffect transition="in" filter="fade">
                                      <p:cBhvr>
                                        <p:cTn id="57" dur="500"/>
                                        <p:tgtEl>
                                          <p:spTgt spid="3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30" grpId="0" animBg="1"/>
      <p:bldP spid="20" grpId="0" animBg="1"/>
      <p:bldP spid="23" grpId="0" animBg="1"/>
      <p:bldP spid="31" grpId="0" animBg="1"/>
      <p:bldP spid="32" grpId="0" animBg="1"/>
      <p:bldP spid="34" grpId="0" animBg="1"/>
      <p:bldP spid="35"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57200" y="304800"/>
            <a:ext cx="4495800" cy="707886"/>
          </a:xfrm>
          <a:prstGeom prst="rect">
            <a:avLst/>
          </a:prstGeom>
        </p:spPr>
        <p:txBody>
          <a:bodyPr wrap="square">
            <a:spAutoFit/>
          </a:bodyPr>
          <a:lstStyle/>
          <a:p>
            <a:r>
              <a:rPr lang="ka-GE" sz="2000" b="1" dirty="0" smtClean="0">
                <a:solidFill>
                  <a:prstClr val="white"/>
                </a:solidFill>
                <a:latin typeface="DejaVu Sans" pitchFamily="34" charset="0"/>
                <a:ea typeface="DejaVu Sans" pitchFamily="34" charset="0"/>
              </a:rPr>
              <a:t>სახელმწიფო </a:t>
            </a:r>
            <a:r>
              <a:rPr lang="ka-GE" sz="2000" b="1" dirty="0">
                <a:solidFill>
                  <a:prstClr val="white"/>
                </a:solidFill>
                <a:latin typeface="DejaVu Sans" pitchFamily="34" charset="0"/>
                <a:ea typeface="DejaVu Sans" pitchFamily="34" charset="0"/>
              </a:rPr>
              <a:t>ქ</a:t>
            </a:r>
            <a:r>
              <a:rPr lang="ka-GE" sz="2000" b="1" dirty="0" smtClean="0">
                <a:solidFill>
                  <a:prstClr val="white"/>
                </a:solidFill>
                <a:latin typeface="DejaVu Sans" pitchFamily="34" charset="0"/>
                <a:ea typeface="DejaVu Sans" pitchFamily="34" charset="0"/>
              </a:rPr>
              <a:t>ონების ეროვნული სააგენტო</a:t>
            </a:r>
            <a:endParaRPr lang="en-US" sz="2000" b="1" dirty="0">
              <a:solidFill>
                <a:prstClr val="black"/>
              </a:solidFill>
              <a:latin typeface="DejaVu Sans" pitchFamily="34" charset="0"/>
              <a:ea typeface="DejaVu Sans" pitchFamily="34" charset="0"/>
            </a:endParaRPr>
          </a:p>
        </p:txBody>
      </p:sp>
      <p:pic>
        <p:nvPicPr>
          <p:cNvPr id="4" name="Picture 3"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4715633" cy="152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366" y="1905000"/>
            <a:ext cx="4715633" cy="152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367" y="6413274"/>
            <a:ext cx="4715633" cy="164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 y="6413274"/>
            <a:ext cx="4715633" cy="164875"/>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9"/>
          <p:cNvSpPr>
            <a:spLocks noGrp="1"/>
          </p:cNvSpPr>
          <p:nvPr>
            <p:ph type="subTitle" idx="1"/>
          </p:nvPr>
        </p:nvSpPr>
        <p:spPr>
          <a:xfrm>
            <a:off x="1447800" y="2590800"/>
            <a:ext cx="7467600" cy="1752600"/>
          </a:xfrm>
        </p:spPr>
        <p:txBody>
          <a:bodyPr>
            <a:normAutofit fontScale="55000" lnSpcReduction="20000"/>
          </a:bodyPr>
          <a:lstStyle/>
          <a:p>
            <a:pPr lvl="0" algn="just">
              <a:lnSpc>
                <a:spcPct val="170000"/>
              </a:lnSpc>
            </a:pPr>
            <a:r>
              <a:rPr lang="ka-GE" sz="2600" smtClean="0">
                <a:solidFill>
                  <a:schemeClr val="bg1"/>
                </a:solidFill>
                <a:latin typeface="DejaVu Sans" pitchFamily="34" charset="0"/>
                <a:ea typeface="DejaVu Sans" pitchFamily="34" charset="0"/>
              </a:rPr>
              <a:t>სსიპ - სახელმწიფო </a:t>
            </a:r>
            <a:r>
              <a:rPr lang="ka-GE" sz="2600" dirty="0">
                <a:solidFill>
                  <a:schemeClr val="bg1"/>
                </a:solidFill>
                <a:latin typeface="DejaVu Sans" pitchFamily="34" charset="0"/>
                <a:ea typeface="DejaVu Sans" pitchFamily="34" charset="0"/>
              </a:rPr>
              <a:t>ქონების ეროვნული სააგენტო კვლავ აქტიურად არის ჩართული ღია მმართველობა საქართველოს ფორუმის საქმიანობაში </a:t>
            </a:r>
            <a:r>
              <a:rPr lang="ka-GE" sz="2600" dirty="0">
                <a:solidFill>
                  <a:schemeClr val="bg1"/>
                </a:solidFill>
                <a:latin typeface="DejaVu Sans" pitchFamily="34" charset="0"/>
                <a:ea typeface="DejaVu Sans" pitchFamily="34" charset="0"/>
                <a:cs typeface="Times New Roman"/>
              </a:rPr>
              <a:t>და აგრძელებს მუშაობას </a:t>
            </a:r>
            <a:r>
              <a:rPr lang="en-US" sz="2600" dirty="0">
                <a:solidFill>
                  <a:schemeClr val="bg1"/>
                </a:solidFill>
                <a:latin typeface="DejaVu Sans" pitchFamily="34" charset="0"/>
                <a:ea typeface="DejaVu Sans" pitchFamily="34" charset="0"/>
              </a:rPr>
              <a:t>გამჭვირვალობის</a:t>
            </a:r>
            <a:r>
              <a:rPr lang="ka-GE" sz="2600" dirty="0">
                <a:solidFill>
                  <a:schemeClr val="bg1"/>
                </a:solidFill>
                <a:latin typeface="DejaVu Sans" pitchFamily="34" charset="0"/>
                <a:ea typeface="DejaVu Sans" pitchFamily="34" charset="0"/>
              </a:rPr>
              <a:t>ა </a:t>
            </a:r>
            <a:r>
              <a:rPr lang="en-US" sz="2600" dirty="0">
                <a:solidFill>
                  <a:schemeClr val="bg1"/>
                </a:solidFill>
                <a:latin typeface="DejaVu Sans" pitchFamily="34" charset="0"/>
                <a:ea typeface="DejaVu Sans" pitchFamily="34" charset="0"/>
              </a:rPr>
              <a:t>და ანგარიშვალდებულების გაზრდ</a:t>
            </a:r>
            <a:r>
              <a:rPr lang="ka-GE" sz="2600" dirty="0">
                <a:solidFill>
                  <a:schemeClr val="bg1"/>
                </a:solidFill>
                <a:latin typeface="DejaVu Sans" pitchFamily="34" charset="0"/>
                <a:ea typeface="DejaVu Sans" pitchFamily="34" charset="0"/>
              </a:rPr>
              <a:t>ის,</a:t>
            </a:r>
            <a:r>
              <a:rPr lang="en-US" sz="2600" dirty="0">
                <a:solidFill>
                  <a:schemeClr val="bg1"/>
                </a:solidFill>
                <a:latin typeface="DejaVu Sans" pitchFamily="34" charset="0"/>
                <a:ea typeface="DejaVu Sans" pitchFamily="34" charset="0"/>
              </a:rPr>
              <a:t> მოქალაქეების </a:t>
            </a:r>
            <a:r>
              <a:rPr lang="ka-GE" sz="2600" dirty="0">
                <a:solidFill>
                  <a:schemeClr val="bg1"/>
                </a:solidFill>
                <a:latin typeface="DejaVu Sans" pitchFamily="34" charset="0"/>
                <a:ea typeface="DejaVu Sans" pitchFamily="34" charset="0"/>
              </a:rPr>
              <a:t>ინფორმირებულობის </a:t>
            </a:r>
            <a:r>
              <a:rPr lang="en-US" sz="2600" dirty="0">
                <a:solidFill>
                  <a:schemeClr val="bg1"/>
                </a:solidFill>
                <a:latin typeface="DejaVu Sans" pitchFamily="34" charset="0"/>
                <a:ea typeface="DejaVu Sans" pitchFamily="34" charset="0"/>
              </a:rPr>
              <a:t>გაძლიერების</a:t>
            </a:r>
            <a:r>
              <a:rPr lang="ka-GE" sz="2600" dirty="0">
                <a:solidFill>
                  <a:schemeClr val="bg1"/>
                </a:solidFill>
                <a:latin typeface="DejaVu Sans" pitchFamily="34" charset="0"/>
                <a:ea typeface="DejaVu Sans" pitchFamily="34" charset="0"/>
              </a:rPr>
              <a:t>ა და </a:t>
            </a:r>
            <a:r>
              <a:rPr lang="en-US" sz="2600" dirty="0">
                <a:solidFill>
                  <a:schemeClr val="bg1"/>
                </a:solidFill>
                <a:latin typeface="DejaVu Sans" pitchFamily="34" charset="0"/>
                <a:ea typeface="DejaVu Sans" pitchFamily="34" charset="0"/>
              </a:rPr>
              <a:t>კორუფციასთან ბრძოლის </a:t>
            </a:r>
            <a:r>
              <a:rPr lang="ka-GE" sz="2600" dirty="0">
                <a:solidFill>
                  <a:schemeClr val="bg1"/>
                </a:solidFill>
                <a:latin typeface="DejaVu Sans" pitchFamily="34" charset="0"/>
                <a:ea typeface="DejaVu Sans" pitchFamily="34" charset="0"/>
              </a:rPr>
              <a:t>მიმართულებით.</a:t>
            </a:r>
            <a:r>
              <a:rPr lang="en-US" sz="2600" dirty="0">
                <a:solidFill>
                  <a:schemeClr val="bg1"/>
                </a:solidFill>
                <a:latin typeface="DejaVu Sans" pitchFamily="34" charset="0"/>
                <a:ea typeface="DejaVu Sans" pitchFamily="34" charset="0"/>
              </a:rPr>
              <a:t> </a:t>
            </a:r>
          </a:p>
          <a:p>
            <a:endParaRPr lang="en-US" dirty="0"/>
          </a:p>
        </p:txBody>
      </p:sp>
      <p:pic>
        <p:nvPicPr>
          <p:cNvPr id="11" name="Picture 2" descr="C:\Users\mmikaberidze\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29039"/>
            <a:ext cx="1295400" cy="114219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983897" y="4571790"/>
            <a:ext cx="5029200" cy="461665"/>
          </a:xfrm>
          <a:prstGeom prst="rect">
            <a:avLst/>
          </a:prstGeom>
        </p:spPr>
        <p:txBody>
          <a:bodyPr wrap="square">
            <a:spAutoFit/>
          </a:bodyPr>
          <a:lstStyle/>
          <a:p>
            <a:pPr algn="ctr"/>
            <a:r>
              <a:rPr lang="ka-GE" sz="2400" b="1" dirty="0" smtClean="0">
                <a:solidFill>
                  <a:prstClr val="white"/>
                </a:solidFill>
                <a:latin typeface="DejaVu Sans" pitchFamily="34" charset="0"/>
                <a:ea typeface="DejaVu Sans" pitchFamily="34" charset="0"/>
              </a:rPr>
              <a:t>მადლობა ყურადღებისთვის</a:t>
            </a:r>
            <a:endParaRPr lang="en-US" sz="2400" b="1" dirty="0">
              <a:solidFill>
                <a:prstClr val="black"/>
              </a:solidFill>
              <a:latin typeface="DejaVu Sans" pitchFamily="34" charset="0"/>
              <a:ea typeface="DejaVu Sans" pitchFamily="34" charset="0"/>
            </a:endParaRPr>
          </a:p>
        </p:txBody>
      </p:sp>
    </p:spTree>
    <p:extLst>
      <p:ext uri="{BB962C8B-B14F-4D97-AF65-F5344CB8AC3E}">
        <p14:creationId xmlns:p14="http://schemas.microsoft.com/office/powerpoint/2010/main" val="24960185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0">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4365</TotalTime>
  <Words>543</Words>
  <Application>Microsoft Office PowerPoint</Application>
  <PresentationFormat>On-screen Show (4:3)</PresentationFormat>
  <Paragraphs>61</Paragraphs>
  <Slides>9</Slides>
  <Notes>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9</vt:i4>
      </vt:variant>
    </vt:vector>
  </HeadingPairs>
  <TitlesOfParts>
    <vt:vector size="21" baseType="lpstr">
      <vt:lpstr>Arial</vt:lpstr>
      <vt:lpstr>Calibri</vt:lpstr>
      <vt:lpstr>DaunPenh</vt:lpstr>
      <vt:lpstr>DejaVu Sans</vt:lpstr>
      <vt:lpstr>Sylfaen</vt:lpstr>
      <vt:lpstr>Times New Roman</vt:lpstr>
      <vt:lpstr>Wingdings</vt:lpstr>
      <vt:lpstr>Office Theme</vt:lpstr>
      <vt:lpstr>5_Office Theme</vt:lpstr>
      <vt:lpstr>7_Office Theme</vt:lpstr>
      <vt:lpstr>1_Office Theme</vt:lpstr>
      <vt:lpstr>2_Office Theme</vt:lpstr>
      <vt:lpstr>PowerPoint Presentation</vt:lpstr>
      <vt:lpstr> „ღია მმართველობის პარტნიორობის“ პროექტის შესახებ  </vt:lpstr>
      <vt:lpstr> 2014-2015 წლის სამოქმედო გეგმა  </vt:lpstr>
      <vt:lpstr> 2014-2015 წლის სამოქმედო გეგმა  </vt:lpstr>
      <vt:lpstr> პროექტის განხორციელების მნიშვნელობა   </vt:lpstr>
      <vt:lpstr> ვალდებულების შესრულება    </vt:lpstr>
      <vt:lpstr> პროექტის განხორციელების მნიშვნელობა   </vt:lpstr>
      <vt:lpstr>სააგენტოს სერვისები სსიპ „იუსტიციის სახლში“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Maka Mikaberidze</dc:creator>
  <cp:lastModifiedBy>Tako Nadibaidze</cp:lastModifiedBy>
  <cp:revision>105</cp:revision>
  <dcterms:created xsi:type="dcterms:W3CDTF">2006-08-16T00:00:00Z</dcterms:created>
  <dcterms:modified xsi:type="dcterms:W3CDTF">2016-03-29T13:44:10Z</dcterms:modified>
</cp:coreProperties>
</file>